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7" r:id="rId3"/>
    <p:sldMasterId id="2147483685" r:id="rId4"/>
  </p:sldMasterIdLst>
  <p:notesMasterIdLst>
    <p:notesMasterId r:id="rId48"/>
  </p:notesMasterIdLst>
  <p:sldIdLst>
    <p:sldId id="256" r:id="rId5"/>
    <p:sldId id="257" r:id="rId6"/>
    <p:sldId id="258" r:id="rId7"/>
    <p:sldId id="259" r:id="rId8"/>
    <p:sldId id="260" r:id="rId9"/>
    <p:sldId id="268" r:id="rId10"/>
    <p:sldId id="261" r:id="rId11"/>
    <p:sldId id="307" r:id="rId12"/>
    <p:sldId id="263" r:id="rId13"/>
    <p:sldId id="269" r:id="rId14"/>
    <p:sldId id="270" r:id="rId15"/>
    <p:sldId id="264" r:id="rId16"/>
    <p:sldId id="265" r:id="rId17"/>
    <p:sldId id="308" r:id="rId18"/>
    <p:sldId id="306" r:id="rId19"/>
    <p:sldId id="271" r:id="rId20"/>
    <p:sldId id="303" r:id="rId21"/>
    <p:sldId id="304" r:id="rId22"/>
    <p:sldId id="305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280" r:id="rId42"/>
    <p:sldId id="273" r:id="rId43"/>
    <p:sldId id="277" r:id="rId44"/>
    <p:sldId id="276" r:id="rId45"/>
    <p:sldId id="281" r:id="rId46"/>
    <p:sldId id="310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998"/>
    <a:srgbClr val="48618D"/>
    <a:srgbClr val="374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7" d="100"/>
          <a:sy n="97" d="100"/>
        </p:scale>
        <p:origin x="-522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lamd\Documents\Grant%20Applications\2014%20IMLS%20National%20Leadership\Data\March%20Analyses\Analysis_lvccld%200316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/>
              <a:t>Power</a:t>
            </a:r>
            <a:r>
              <a:rPr lang="en-US" sz="1600" baseline="0"/>
              <a:t> Patron By Tapestry Segments</a:t>
            </a:r>
            <a:endParaRPr lang="en-US" sz="16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956801271400699"/>
          <c:y val="0.17606182883649299"/>
          <c:w val="0.60227070240073299"/>
          <c:h val="0.72739619458924998"/>
        </c:manualLayout>
      </c:layout>
      <c:pieChart>
        <c:varyColors val="1"/>
        <c:ser>
          <c:idx val="0"/>
          <c:order val="0"/>
          <c:cat>
            <c:strRef>
              <c:f>'Distribution by Tapestry'!$F$4:$F$13</c:f>
              <c:strCache>
                <c:ptCount val="10"/>
                <c:pt idx="0">
                  <c:v>Up and Coming Families</c:v>
                </c:pt>
                <c:pt idx="1">
                  <c:v>Aspiring Young Families</c:v>
                </c:pt>
                <c:pt idx="2">
                  <c:v>Inner City Tenants</c:v>
                </c:pt>
                <c:pt idx="3">
                  <c:v>Milk and Cookies</c:v>
                </c:pt>
                <c:pt idx="4">
                  <c:v>Industrious Urban Fringe</c:v>
                </c:pt>
                <c:pt idx="5">
                  <c:v>Enterprising Professionals</c:v>
                </c:pt>
                <c:pt idx="6">
                  <c:v>NeWest Residents</c:v>
                </c:pt>
                <c:pt idx="7">
                  <c:v>Old and Newcomers</c:v>
                </c:pt>
                <c:pt idx="8">
                  <c:v>Social Security Set</c:v>
                </c:pt>
                <c:pt idx="9">
                  <c:v>Others</c:v>
                </c:pt>
              </c:strCache>
            </c:strRef>
          </c:cat>
          <c:val>
            <c:numRef>
              <c:f>'Distribution by Tapestry'!$G$4:$G$13</c:f>
              <c:numCache>
                <c:formatCode>0%</c:formatCode>
                <c:ptCount val="10"/>
                <c:pt idx="0">
                  <c:v>0.16182459951126801</c:v>
                </c:pt>
                <c:pt idx="1">
                  <c:v>0.10782272905541999</c:v>
                </c:pt>
                <c:pt idx="2">
                  <c:v>7.4697559356804499E-2</c:v>
                </c:pt>
                <c:pt idx="3">
                  <c:v>7.1680695085528101E-2</c:v>
                </c:pt>
                <c:pt idx="4">
                  <c:v>6.6250339397230504E-2</c:v>
                </c:pt>
                <c:pt idx="5">
                  <c:v>6.16345370621776E-2</c:v>
                </c:pt>
                <c:pt idx="6">
                  <c:v>3.7982321175370301E-2</c:v>
                </c:pt>
                <c:pt idx="7">
                  <c:v>3.5236974688508803E-2</c:v>
                </c:pt>
                <c:pt idx="8">
                  <c:v>2.80568377228709E-2</c:v>
                </c:pt>
                <c:pt idx="9">
                  <c:v>0.354813406944822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8447-39FD-2047-A423-E8C78E542542}" type="datetimeFigureOut">
              <a:rPr lang="en-US" smtClean="0"/>
              <a:t>7/26/2015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11D1F-B374-2D4A-8214-4B031A708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11D1F-B374-2D4A-8214-4B031A708B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4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6CD72-EF4C-4652-A17C-646583BE927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7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42860-29EC-4EC9-985C-86315E0478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6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DA0E2-348B-454E-8D91-92AA7A84E17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a rubber stamp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6CD72-EF4C-4652-A17C-646583BE927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6CD72-EF4C-4652-A17C-646583BE927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93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4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12" y="1151341"/>
            <a:ext cx="4040099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bin"/>
              <a:buNone/>
              <a:defRPr/>
            </a:lvl1pPr>
            <a:lvl2pPr marL="457200" indent="0" rtl="0">
              <a:spcBef>
                <a:spcPts val="0"/>
              </a:spcBef>
              <a:buFont typeface="Cabin"/>
              <a:buNone/>
              <a:defRPr/>
            </a:lvl2pPr>
            <a:lvl3pPr marL="914400" indent="0" rtl="0">
              <a:spcBef>
                <a:spcPts val="0"/>
              </a:spcBef>
              <a:buFont typeface="Cabin"/>
              <a:buNone/>
              <a:defRPr/>
            </a:lvl3pPr>
            <a:lvl4pPr marL="1371600" indent="0" rtl="0">
              <a:spcBef>
                <a:spcPts val="0"/>
              </a:spcBef>
              <a:buFont typeface="Cabin"/>
              <a:buNone/>
              <a:defRPr/>
            </a:lvl4pPr>
            <a:lvl5pPr marL="1828800" indent="0" rtl="0">
              <a:spcBef>
                <a:spcPts val="0"/>
              </a:spcBef>
              <a:buFont typeface="Cabin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12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151341"/>
            <a:ext cx="4041900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bin"/>
              <a:buNone/>
              <a:defRPr/>
            </a:lvl1pPr>
            <a:lvl2pPr marL="457200" indent="0" rtl="0">
              <a:spcBef>
                <a:spcPts val="0"/>
              </a:spcBef>
              <a:buFont typeface="Cabin"/>
              <a:buNone/>
              <a:defRPr/>
            </a:lvl2pPr>
            <a:lvl3pPr marL="914400" indent="0" rtl="0">
              <a:spcBef>
                <a:spcPts val="0"/>
              </a:spcBef>
              <a:buFont typeface="Cabin"/>
              <a:buNone/>
              <a:defRPr/>
            </a:lvl3pPr>
            <a:lvl4pPr marL="1371600" indent="0" rtl="0">
              <a:spcBef>
                <a:spcPts val="0"/>
              </a:spcBef>
              <a:buFont typeface="Cabin"/>
              <a:buNone/>
              <a:defRPr/>
            </a:lvl4pPr>
            <a:lvl5pPr marL="1828800" indent="0" rtl="0">
              <a:spcBef>
                <a:spcPts val="0"/>
              </a:spcBef>
              <a:buFont typeface="Cabin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7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14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600214" y="1485906"/>
            <a:ext cx="6248399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2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600214" y="2171707"/>
            <a:ext cx="6248399" cy="46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dk2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1168"/>
            <a:ext cx="9144000" cy="47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1371607"/>
            <a:ext cx="8229600" cy="322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90500" y="400057"/>
            <a:ext cx="8763000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0858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714506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714506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85C-2675-443C-B943-E47C2A2C82D4}" type="datetimeFigureOut">
              <a:rPr lang="en-US" smtClean="0"/>
              <a:pPr/>
              <a:t>7/26/2015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CF4DE-2DBC-4419-A18E-98E8644B20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9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C85C-2675-443C-B943-E47C2A2C82D4}" type="datetimeFigureOut">
              <a:rPr lang="en-US" smtClean="0"/>
              <a:pPr/>
              <a:t>7/26/2015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CF4DE-2DBC-4419-A18E-98E8644B20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9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E2946-137A-4296-9A89-0E07B642D0CA}" type="datetimeFigureOut">
              <a:rPr lang="en-US" smtClean="0"/>
              <a:pPr/>
              <a:t>7/26/2015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4FB7-270B-4A56-A54D-D6D5FD6617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3400" y="1371600"/>
            <a:ext cx="7162800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207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4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4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8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9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5CCFD0F-B534-BE49-8B1B-3BD72BA42527}" type="datetimeFigureOut">
              <a:rPr lang="en-US" smtClean="0"/>
              <a:t>7/26/2015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3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1600212" y="1485905"/>
            <a:ext cx="6248399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600212" y="2171706"/>
            <a:ext cx="6248399" cy="46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0858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12" y="1151340"/>
            <a:ext cx="4040099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bin"/>
              <a:buNone/>
              <a:defRPr/>
            </a:lvl1pPr>
            <a:lvl2pPr marL="457200" indent="0" rtl="0">
              <a:spcBef>
                <a:spcPts val="0"/>
              </a:spcBef>
              <a:buFont typeface="Cabin"/>
              <a:buNone/>
              <a:defRPr/>
            </a:lvl2pPr>
            <a:lvl3pPr marL="914400" indent="0" rtl="0">
              <a:spcBef>
                <a:spcPts val="0"/>
              </a:spcBef>
              <a:buFont typeface="Cabin"/>
              <a:buNone/>
              <a:defRPr/>
            </a:lvl3pPr>
            <a:lvl4pPr marL="1371600" indent="0" rtl="0">
              <a:spcBef>
                <a:spcPts val="0"/>
              </a:spcBef>
              <a:buFont typeface="Cabin"/>
              <a:buNone/>
              <a:defRPr/>
            </a:lvl4pPr>
            <a:lvl5pPr marL="1828800" indent="0" rtl="0">
              <a:spcBef>
                <a:spcPts val="0"/>
              </a:spcBef>
              <a:buFont typeface="Cabin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12" y="1631156"/>
            <a:ext cx="4040099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151340"/>
            <a:ext cx="4041900" cy="47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bin"/>
              <a:buNone/>
              <a:defRPr/>
            </a:lvl1pPr>
            <a:lvl2pPr marL="457200" indent="0" rtl="0">
              <a:spcBef>
                <a:spcPts val="0"/>
              </a:spcBef>
              <a:buFont typeface="Cabin"/>
              <a:buNone/>
              <a:defRPr/>
            </a:lvl2pPr>
            <a:lvl3pPr marL="914400" indent="0" rtl="0">
              <a:spcBef>
                <a:spcPts val="0"/>
              </a:spcBef>
              <a:buFont typeface="Cabin"/>
              <a:buNone/>
              <a:defRPr/>
            </a:lvl3pPr>
            <a:lvl4pPr marL="1371600" indent="0" rtl="0">
              <a:spcBef>
                <a:spcPts val="0"/>
              </a:spcBef>
              <a:buFont typeface="Cabin"/>
              <a:buNone/>
              <a:defRPr/>
            </a:lvl4pPr>
            <a:lvl5pPr marL="1828800" indent="0" rtl="0">
              <a:spcBef>
                <a:spcPts val="0"/>
              </a:spcBef>
              <a:buFont typeface="Cabin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7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12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600212" y="1485905"/>
            <a:ext cx="6248399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2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600212" y="2171706"/>
            <a:ext cx="6248399" cy="46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dk2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1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9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1168"/>
            <a:ext cx="9144000" cy="47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457200" y="1371606"/>
            <a:ext cx="8229600" cy="322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190500" y="400056"/>
            <a:ext cx="8763000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0858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714505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714505"/>
            <a:ext cx="8229600" cy="12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dk2"/>
              </a:buClr>
              <a:buFont typeface="Cabin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406310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5CCFD0F-B534-BE49-8B1B-3BD72BA42527}" type="datetimeFigureOut">
              <a:rPr lang="en-US" smtClean="0"/>
              <a:t>7/26/2015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ctrTitle"/>
          </p:nvPr>
        </p:nvSpPr>
        <p:spPr>
          <a:xfrm>
            <a:off x="1600214" y="1485906"/>
            <a:ext cx="6248399" cy="62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lt1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600214" y="2171707"/>
            <a:ext cx="6248399" cy="46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0858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80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371606"/>
            <a:ext cx="8229600" cy="322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7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12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9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fld id="{D7F3DD7E-4B1B-DB4A-A9CE-0D28611CB5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bin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371605"/>
            <a:ext cx="8229600" cy="322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7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10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jpeg"/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microsoft.com/office/2007/relationships/hdphoto" Target="../media/hdphoto3.wdp"/><Relationship Id="rId5" Type="http://schemas.openxmlformats.org/officeDocument/2006/relationships/image" Target="../media/image18.jpe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4800" b="0" dirty="0" smtClean="0">
                <a:solidFill>
                  <a:srgbClr val="FFFFFF"/>
                </a:solidFill>
                <a:latin typeface="Georgia"/>
                <a:cs typeface="Georgia"/>
              </a:rPr>
              <a:t>Assessing </a:t>
            </a:r>
            <a:br>
              <a:rPr lang="en-US" sz="4800" b="0" dirty="0" smtClean="0">
                <a:solidFill>
                  <a:srgbClr val="FFFFFF"/>
                </a:solidFill>
                <a:latin typeface="Georgia"/>
                <a:cs typeface="Georgia"/>
              </a:rPr>
            </a:br>
            <a:r>
              <a:rPr lang="en-US" sz="4800" b="0" dirty="0" smtClean="0">
                <a:solidFill>
                  <a:srgbClr val="FFFFFF"/>
                </a:solidFill>
                <a:latin typeface="Georgia"/>
                <a:cs typeface="Georgia"/>
              </a:rPr>
              <a:t>Community Needs</a:t>
            </a:r>
            <a:endParaRPr lang="en-US" sz="4800" b="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7440"/>
            <a:ext cx="7772400" cy="101477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Rebecca Teasdale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Danielle Milam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Elizabeth </a:t>
            </a:r>
            <a:r>
              <a:rPr lang="en-US" sz="2400" dirty="0" err="1" smtClean="0">
                <a:solidFill>
                  <a:srgbClr val="FFFFFF"/>
                </a:solidFill>
                <a:latin typeface="Georgia"/>
                <a:cs typeface="Georgia"/>
              </a:rPr>
              <a:t>Kelsen</a:t>
            </a:r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 Huber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8425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Identify resources, successes, and areas of growth</a:t>
            </a:r>
          </a:p>
          <a:p>
            <a:pPr marL="1368425" lvl="2" indent="-344488"/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68425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Highlights strengths so community can build on them</a:t>
            </a:r>
          </a:p>
          <a:p>
            <a:pPr marL="1368425" lvl="2" indent="-344488"/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68425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Can miss or minimize problems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A Focus on Assets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342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 drawn map Ben Bashf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8834" y="101841"/>
            <a:ext cx="2097804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eorgia"/>
                <a:cs typeface="Georgia"/>
              </a:rPr>
              <a:t>In context</a:t>
            </a:r>
            <a:endParaRPr lang="en-US" sz="3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37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Process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125" y="2129118"/>
            <a:ext cx="13895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6989" y="2951975"/>
            <a:ext cx="15389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Collect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00495" y="2129118"/>
            <a:ext cx="16315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Analyze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4446" y="2951975"/>
            <a:ext cx="16315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Act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743439" y="1747789"/>
            <a:ext cx="2053550" cy="1697855"/>
          </a:xfrm>
          <a:prstGeom prst="hexagon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2547049" y="2596717"/>
            <a:ext cx="2053550" cy="1697855"/>
          </a:xfrm>
          <a:prstGeom prst="hexagon">
            <a:avLst/>
          </a:prstGeom>
          <a:solidFill>
            <a:srgbClr val="37496A"/>
          </a:solidFill>
          <a:ln>
            <a:solidFill>
              <a:srgbClr val="37496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/>
          <p:cNvSpPr/>
          <p:nvPr/>
        </p:nvSpPr>
        <p:spPr>
          <a:xfrm>
            <a:off x="6102262" y="2596717"/>
            <a:ext cx="2053550" cy="1697855"/>
          </a:xfrm>
          <a:prstGeom prst="hexagon">
            <a:avLst/>
          </a:prstGeom>
          <a:solidFill>
            <a:srgbClr val="37496A"/>
          </a:solidFill>
          <a:ln>
            <a:solidFill>
              <a:srgbClr val="37496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335930" y="1722487"/>
            <a:ext cx="2053550" cy="1697855"/>
          </a:xfrm>
          <a:prstGeom prst="hexagon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6125" y="2254294"/>
            <a:ext cx="1560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6989" y="3127954"/>
            <a:ext cx="1560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Collect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1763" y="2254294"/>
            <a:ext cx="19103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Analyze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2071" y="3127954"/>
            <a:ext cx="1618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Georgia"/>
                <a:cs typeface="Georgia"/>
              </a:rPr>
              <a:t>Act</a:t>
            </a:r>
            <a:endParaRPr lang="en-US" sz="32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793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228930"/>
            <a:ext cx="8229600" cy="3223199"/>
          </a:xfrm>
        </p:spPr>
        <p:txBody>
          <a:bodyPr/>
          <a:lstStyle/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Start with your questions</a:t>
            </a:r>
          </a:p>
          <a:p>
            <a:pPr marL="1655763" lvl="5" indent="-285750">
              <a:buFont typeface="Wingdings" charset="2"/>
              <a:buChar char="§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What do you want to learn/explore?</a:t>
            </a:r>
          </a:p>
          <a:p>
            <a:pPr marL="1655763" lvl="5" indent="-285750">
              <a:buFont typeface="Wingdings" charset="2"/>
              <a:buChar char="§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What decisions do you need to make?</a:t>
            </a:r>
          </a:p>
          <a:p>
            <a:pPr marL="1198563" lvl="3" indent="-285750">
              <a:buNone/>
            </a:pPr>
            <a:endParaRPr lang="en-US" sz="16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Design a process to answer your questions</a:t>
            </a:r>
          </a:p>
          <a:p>
            <a:pPr marL="1655763" lvl="5" indent="-285750">
              <a:buFont typeface="Wingdings" charset="2"/>
              <a:buChar char="§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Partners and stakeholders</a:t>
            </a:r>
          </a:p>
          <a:p>
            <a:pPr marL="1655763" lvl="5" indent="-285750">
              <a:buFont typeface="Wingdings" charset="2"/>
              <a:buChar char="§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Data collection methods</a:t>
            </a:r>
          </a:p>
          <a:p>
            <a:pPr marL="1198563" lvl="3" indent="-285750"/>
            <a:endParaRPr lang="en-US" sz="16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Don’t forget to plan for analysis!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Plan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789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228930"/>
            <a:ext cx="8229600" cy="3223199"/>
          </a:xfrm>
        </p:spPr>
        <p:txBody>
          <a:bodyPr/>
          <a:lstStyle/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Align data collection with our questions</a:t>
            </a:r>
          </a:p>
          <a:p>
            <a:pPr marL="1198563" lvl="2" indent="-285750"/>
            <a:endParaRPr lang="en-US" sz="16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Avoid collecting “nice to know” data</a:t>
            </a:r>
          </a:p>
          <a:p>
            <a:pPr marL="1198563" lvl="2" indent="-285750"/>
            <a:endParaRPr lang="en-US" sz="1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Gather existing information and/or new information</a:t>
            </a:r>
          </a:p>
          <a:p>
            <a:pPr marL="1198563" lvl="2" indent="-285750"/>
            <a:endParaRPr lang="en-US" sz="1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lvl="2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Typically use a combination of methods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Collect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44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pcakes Clare and Da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5828" y="242551"/>
            <a:ext cx="2012179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Georgia"/>
                <a:cs typeface="Georgia"/>
              </a:rPr>
              <a:t>Decisions</a:t>
            </a:r>
            <a:endParaRPr lang="en-US" sz="32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423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Real World Examples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6553" y="1397995"/>
            <a:ext cx="6130895" cy="1286648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06553" y="1397995"/>
            <a:ext cx="6130895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20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#1 Douglas County Library</a:t>
            </a:r>
          </a:p>
          <a:p>
            <a:pPr marL="203200" indent="0" algn="ctr">
              <a:buNone/>
            </a:pPr>
            <a:endParaRPr lang="en-US" sz="1600" dirty="0">
              <a:solidFill>
                <a:schemeClr val="bg1"/>
              </a:solidFill>
              <a:latin typeface="Georgia"/>
              <a:cs typeface="Georgia"/>
            </a:endParaRPr>
          </a:p>
          <a:p>
            <a:pPr marL="20320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Elizabeth </a:t>
            </a:r>
            <a:r>
              <a:rPr lang="en-US" sz="2800" dirty="0" err="1">
                <a:solidFill>
                  <a:schemeClr val="bg1"/>
                </a:solidFill>
                <a:latin typeface="Georgia"/>
                <a:cs typeface="Georgia"/>
              </a:rPr>
              <a:t>Kelsen</a:t>
            </a:r>
            <a:r>
              <a:rPr lang="en-US" sz="2800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Huber</a:t>
            </a:r>
            <a:endParaRPr lang="en-US" sz="2800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6553" y="3243467"/>
            <a:ext cx="6130895" cy="1286648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6553" y="3219714"/>
            <a:ext cx="6130895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20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#2 Las Vegas-Clark County Library</a:t>
            </a:r>
          </a:p>
          <a:p>
            <a:pPr marL="203200" indent="0" algn="ctr">
              <a:buNone/>
            </a:pPr>
            <a:endParaRPr lang="en-US" sz="1600" dirty="0">
              <a:solidFill>
                <a:schemeClr val="bg1"/>
              </a:solidFill>
              <a:latin typeface="Georgia"/>
              <a:cs typeface="Georgia"/>
            </a:endParaRPr>
          </a:p>
          <a:p>
            <a:pPr marL="203200" indent="0" algn="ctr">
              <a:buNone/>
            </a:pPr>
            <a:r>
              <a:rPr lang="en-US" sz="2800" smtClean="0">
                <a:solidFill>
                  <a:schemeClr val="bg1"/>
                </a:solidFill>
                <a:latin typeface="Georgia"/>
                <a:cs typeface="Georgia"/>
              </a:rPr>
              <a:t>Danielle </a:t>
            </a: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Milam</a:t>
            </a:r>
            <a:endParaRPr lang="en-US" sz="2800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269824"/>
            <a:ext cx="8229600" cy="3182305"/>
          </a:xfrm>
        </p:spPr>
        <p:txBody>
          <a:bodyPr/>
          <a:lstStyle/>
          <a:p>
            <a:pPr marL="912813" lvl="2" indent="0">
              <a:lnSpc>
                <a:spcPct val="150000"/>
              </a:lnSpc>
              <a:buNone/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2 </a:t>
            </a: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Models</a:t>
            </a:r>
          </a:p>
          <a:p>
            <a:pPr marL="17145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7496A"/>
                </a:solidFill>
                <a:latin typeface="Georgia"/>
                <a:cs typeface="Georgia"/>
              </a:rPr>
              <a:t>Embedded </a:t>
            </a: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Librarians</a:t>
            </a:r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7145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Community </a:t>
            </a:r>
            <a:r>
              <a:rPr lang="en-US" sz="2800" dirty="0">
                <a:solidFill>
                  <a:srgbClr val="37496A"/>
                </a:solidFill>
                <a:latin typeface="Georgia"/>
                <a:cs typeface="Georgia"/>
              </a:rPr>
              <a:t>Interviews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Douglas County Library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822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98485"/>
            <a:ext cx="8229600" cy="3752401"/>
          </a:xfrm>
        </p:spPr>
        <p:txBody>
          <a:bodyPr/>
          <a:lstStyle/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What are the key issues facing your constituents/stakeholders over the next 1-2 years?</a:t>
            </a:r>
          </a:p>
          <a:p>
            <a:pPr marL="1370013" indent="-45720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What do you wish you knew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?</a:t>
            </a:r>
          </a:p>
          <a:p>
            <a:pPr marL="1370013" indent="-45720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What can the library help you discover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?</a:t>
            </a:r>
          </a:p>
          <a:p>
            <a:pPr marL="1370013" indent="-45720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Where are you looking now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?</a:t>
            </a:r>
          </a:p>
          <a:p>
            <a:pPr marL="1370013" indent="-45720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What would help your organization make decisions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?</a:t>
            </a:r>
          </a:p>
          <a:p>
            <a:pPr marL="1370013" indent="-457200"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7001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Who else should we talk to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?</a:t>
            </a:r>
          </a:p>
          <a:p>
            <a:pPr marL="1714500" lvl="3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Douglas County Library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252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lizabeth pi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512064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56770" y="1371607"/>
            <a:ext cx="8330030" cy="3223199"/>
          </a:xfrm>
        </p:spPr>
        <p:txBody>
          <a:bodyPr/>
          <a:lstStyle/>
          <a:p>
            <a:pPr marL="1198563" indent="-285750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Understand </a:t>
            </a:r>
            <a:r>
              <a:rPr lang="en-US" sz="2800" dirty="0">
                <a:solidFill>
                  <a:srgbClr val="37496A"/>
                </a:solidFill>
                <a:latin typeface="Georgia"/>
                <a:cs typeface="Georgia"/>
              </a:rPr>
              <a:t>approaches for assessing community </a:t>
            </a: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needs</a:t>
            </a:r>
          </a:p>
          <a:p>
            <a:pPr marL="1198563" indent="-285750">
              <a:buNone/>
            </a:pPr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indent="-285750"/>
            <a:r>
              <a:rPr lang="en-US" sz="2800" dirty="0">
                <a:solidFill>
                  <a:srgbClr val="37496A"/>
                </a:solidFill>
                <a:latin typeface="Georgia"/>
                <a:cs typeface="Georgia"/>
              </a:rPr>
              <a:t>Learn the process </a:t>
            </a: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of needs assessment</a:t>
            </a:r>
          </a:p>
          <a:p>
            <a:pPr marL="1198563" indent="-285750">
              <a:buNone/>
            </a:pPr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198563" indent="-285750"/>
            <a:r>
              <a:rPr lang="en-US" sz="2800" dirty="0">
                <a:solidFill>
                  <a:srgbClr val="37496A"/>
                </a:solidFill>
                <a:latin typeface="Georgia"/>
                <a:cs typeface="Georgia"/>
              </a:rPr>
              <a:t>Explore methods for gathering </a:t>
            </a: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data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Objectives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697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150"/>
            <a:ext cx="9144000" cy="477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92D050"/>
                </a:solidFill>
                <a:latin typeface="Abadi MT Condensed Extra Bold"/>
                <a:cs typeface="Abadi MT Condensed Extra Bold"/>
              </a:rPr>
              <a:t>ASSESSING</a:t>
            </a:r>
          </a:p>
          <a:p>
            <a:r>
              <a:rPr lang="en-US" sz="6600" dirty="0" smtClean="0">
                <a:latin typeface="Abadi MT Condensed Extra Bold"/>
                <a:cs typeface="Abadi MT Condensed Extra Bold"/>
              </a:rPr>
              <a:t>COMMUNITY NEEDS</a:t>
            </a:r>
          </a:p>
          <a:p>
            <a:endParaRPr lang="en-US" sz="2000" dirty="0" smtClean="0">
              <a:latin typeface="Abadi MT Condensed Extra Bold"/>
              <a:cs typeface="Abadi MT Condensed Extra Bold"/>
            </a:endParaRPr>
          </a:p>
          <a:p>
            <a:r>
              <a:rPr lang="en-US" sz="4000" dirty="0" smtClean="0">
                <a:solidFill>
                  <a:srgbClr val="00B0F0"/>
                </a:solidFill>
                <a:latin typeface="Abadi MT Condensed Extra Bold"/>
                <a:cs typeface="Abadi MT Condensed Extra Bold"/>
              </a:rPr>
              <a:t>Research Institute for Public Libraries </a:t>
            </a:r>
            <a:endParaRPr lang="en-US" sz="4000" dirty="0">
              <a:latin typeface="Abadi MT Condensed Extra Bold"/>
              <a:cs typeface="Abadi MT Condensed Extra Bold"/>
            </a:endParaRPr>
          </a:p>
          <a:p>
            <a:r>
              <a:rPr lang="en-US" sz="4000" dirty="0" smtClean="0">
                <a:latin typeface="Abadi MT Condensed Extra Bold"/>
                <a:cs typeface="Abadi MT Condensed Extra Bold"/>
              </a:rPr>
              <a:t>July 27-30, 2015  Colorado Springs CO</a:t>
            </a:r>
          </a:p>
          <a:p>
            <a:endParaRPr lang="en-US" sz="2400" dirty="0" smtClean="0">
              <a:latin typeface="Abadi MT Condensed Extra Bold"/>
              <a:cs typeface="Abadi MT Condensed Extra Bold"/>
            </a:endParaRPr>
          </a:p>
          <a:p>
            <a:r>
              <a:rPr lang="en-US" sz="2400" dirty="0" smtClean="0">
                <a:latin typeface="Abadi MT Condensed Extra Bold"/>
                <a:cs typeface="Abadi MT Condensed Extra Bold"/>
              </a:rPr>
              <a:t>Presentation from Danielle Milam, Development Director</a:t>
            </a:r>
          </a:p>
          <a:p>
            <a:r>
              <a:rPr lang="en-US" sz="2400" dirty="0" smtClean="0">
                <a:latin typeface="Abadi MT Condensed Extra Bold"/>
                <a:cs typeface="Abadi MT Condensed Extra Bold"/>
              </a:rPr>
              <a:t>Las Vegas-Clark County Library District</a:t>
            </a:r>
            <a:endParaRPr lang="en-US" sz="2400" dirty="0"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0022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590552"/>
            <a:ext cx="6019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WHAT IS THE</a:t>
            </a:r>
            <a:endParaRPr lang="en-US" sz="6600" dirty="0" smtClean="0">
              <a:solidFill>
                <a:srgbClr val="DA0E6A"/>
              </a:solidFill>
              <a:latin typeface="Abadi MT Condensed Extra Bold"/>
              <a:cs typeface="Abadi MT Condensed Extra Bold"/>
            </a:endParaRPr>
          </a:p>
          <a:p>
            <a:r>
              <a:rPr lang="en-US" sz="66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LIBRARY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 OF THE </a:t>
            </a:r>
            <a:r>
              <a:rPr lang="en-US" sz="6600" dirty="0" smtClean="0">
                <a:solidFill>
                  <a:srgbClr val="DE644C"/>
                </a:solidFill>
                <a:latin typeface="Abadi MT Condensed Extra Bold"/>
                <a:cs typeface="Abadi MT Condensed Extra Bold"/>
              </a:rPr>
              <a:t>21</a:t>
            </a:r>
            <a:r>
              <a:rPr lang="en-US" sz="6600" baseline="30000" dirty="0" smtClean="0">
                <a:solidFill>
                  <a:srgbClr val="DE644C"/>
                </a:solidFill>
                <a:latin typeface="Abadi MT Condensed Extra Bold"/>
                <a:cs typeface="Abadi MT Condensed Extra Bold"/>
              </a:rPr>
              <a:t>ST</a:t>
            </a:r>
            <a:r>
              <a:rPr lang="en-US" sz="6600" dirty="0" smtClean="0">
                <a:solidFill>
                  <a:srgbClr val="DE644C"/>
                </a:solidFill>
                <a:latin typeface="Abadi MT Condensed Extra Bold"/>
                <a:cs typeface="Abadi MT Condensed Extra Bold"/>
              </a:rPr>
              <a:t> CENTURY 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?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2796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42952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WHAT KIND OF </a:t>
            </a:r>
            <a:r>
              <a:rPr lang="en-US" sz="6600" dirty="0" smtClean="0">
                <a:solidFill>
                  <a:srgbClr val="3366FF"/>
                </a:solidFill>
                <a:latin typeface="Abadi MT Condensed Extra Bold"/>
                <a:cs typeface="Abadi MT Condensed Extra Bold"/>
              </a:rPr>
              <a:t>COMMUNITY 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DO YOU WANT TO </a:t>
            </a:r>
            <a:r>
              <a:rPr lang="en-US" sz="6600" dirty="0" smtClean="0">
                <a:solidFill>
                  <a:srgbClr val="EE41FF"/>
                </a:solidFill>
                <a:latin typeface="Abadi MT Condensed Extra Bold"/>
                <a:cs typeface="Abadi MT Condensed Extra Bold"/>
              </a:rPr>
              <a:t>CREATE</a:t>
            </a:r>
            <a:r>
              <a:rPr lang="en-US" sz="6600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?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5444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14352"/>
            <a:ext cx="754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badi MT Condensed Extra Bold"/>
                <a:cs typeface="Abadi MT Condensed Extra Bold"/>
              </a:rPr>
              <a:t>USING </a:t>
            </a:r>
            <a:r>
              <a:rPr lang="en-US" sz="6600" dirty="0" smtClean="0">
                <a:solidFill>
                  <a:schemeClr val="accent6"/>
                </a:solidFill>
                <a:latin typeface="Abadi MT Condensed Extra Bold"/>
                <a:cs typeface="Abadi MT Condensed Extra Bold"/>
              </a:rPr>
              <a:t>BIG DATA </a:t>
            </a:r>
            <a:r>
              <a:rPr lang="en-US" sz="66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TO</a:t>
            </a:r>
            <a:r>
              <a:rPr lang="en-US" sz="6600" dirty="0" smtClean="0">
                <a:solidFill>
                  <a:srgbClr val="0070C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6600" dirty="0" smtClean="0">
                <a:solidFill>
                  <a:srgbClr val="92D050"/>
                </a:solidFill>
                <a:latin typeface="Abadi MT Condensed Extra Bold"/>
                <a:cs typeface="Abadi MT Condensed Extra Bold"/>
              </a:rPr>
              <a:t>ASSESS</a:t>
            </a:r>
            <a:r>
              <a:rPr lang="en-US" sz="6600" dirty="0" smtClean="0">
                <a:solidFill>
                  <a:srgbClr val="0070C0"/>
                </a:solidFill>
                <a:latin typeface="Abadi MT Condensed Extra Bold"/>
                <a:cs typeface="Abadi MT Condensed Extra Bold"/>
              </a:rPr>
              <a:t> </a:t>
            </a:r>
            <a:r>
              <a:rPr lang="en-US" sz="66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COMMUNITY</a:t>
            </a:r>
          </a:p>
          <a:p>
            <a:r>
              <a:rPr 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badi MT Condensed Extra Bold"/>
                <a:cs typeface="Abadi MT Condensed Extra Bold"/>
              </a:rPr>
              <a:t>NEEDS</a:t>
            </a:r>
            <a:endParaRPr lang="en-US" sz="6600" dirty="0" smtClean="0">
              <a:solidFill>
                <a:srgbClr val="FFFF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4869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361950"/>
            <a:ext cx="8201025" cy="53340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en-US" sz="3200" b="1" dirty="0" smtClean="0">
                <a:solidFill>
                  <a:schemeClr val="bg1"/>
                </a:solidFill>
                <a:latin typeface="Abadi MT Condensed Extra Bold"/>
                <a:cs typeface="DilleniaUPC" panose="02020603050405020304" pitchFamily="18" charset="-34"/>
              </a:rPr>
              <a:t>DIVERSE * FRAGMENTED * MOBILE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3463" y="2302243"/>
            <a:ext cx="1765206" cy="1556468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i="1" dirty="0" smtClean="0">
              <a:latin typeface="+mn-lt"/>
            </a:endParaRPr>
          </a:p>
        </p:txBody>
      </p:sp>
      <p:pic>
        <p:nvPicPr>
          <p:cNvPr id="6" name="Picture 2" descr="C:\Users\milamd.LIBRARY\AppData\Local\Microsoft\Windows\Temporary Internet Files\Content.IE5\XO8XG313\Metro_Area_Segmen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15833" r="17108" b="41111"/>
          <a:stretch/>
        </p:blipFill>
        <p:spPr bwMode="auto">
          <a:xfrm>
            <a:off x="3505202" y="1073470"/>
            <a:ext cx="4556061" cy="354174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413182"/>
            <a:ext cx="243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Out of 65 </a:t>
            </a:r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National</a:t>
            </a:r>
          </a:p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Segments We 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have 54</a:t>
            </a:r>
            <a:endParaRPr lang="en-US" sz="3600" dirty="0">
              <a:latin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760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6" y="209550"/>
            <a:ext cx="8201025" cy="53340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en-US" sz="3200" b="1" dirty="0" smtClean="0">
                <a:solidFill>
                  <a:schemeClr val="bg1"/>
                </a:solidFill>
                <a:latin typeface="Abadi MT Condensed Extra Bold"/>
                <a:cs typeface="DilleniaUPC" panose="02020603050405020304" pitchFamily="18" charset="-34"/>
              </a:rPr>
              <a:t>MANAGE COMPLEXITY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3463" y="2302243"/>
            <a:ext cx="1765206" cy="1556468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i="1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428753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THIS BRANCH SERVES 21 DIFFERENT KINDS OF HOUSEHOLDS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-2889" t="18319" r="2981" b="15494"/>
          <a:stretch/>
        </p:blipFill>
        <p:spPr>
          <a:xfrm>
            <a:off x="609607" y="742950"/>
            <a:ext cx="5105399" cy="4114800"/>
          </a:xfrm>
        </p:spPr>
      </p:pic>
    </p:spTree>
    <p:extLst>
      <p:ext uri="{BB962C8B-B14F-4D97-AF65-F5344CB8AC3E}">
        <p14:creationId xmlns:p14="http://schemas.microsoft.com/office/powerpoint/2010/main" val="20673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6" y="209550"/>
            <a:ext cx="8201025" cy="533400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en-US" sz="3200" b="1" dirty="0" smtClean="0">
                <a:solidFill>
                  <a:schemeClr val="bg1"/>
                </a:solidFill>
                <a:latin typeface="Abadi MT Condensed Extra Bold"/>
                <a:cs typeface="DilleniaUPC" panose="02020603050405020304" pitchFamily="18" charset="-34"/>
              </a:rPr>
              <a:t>MANAGE COMPLEXITY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endParaRPr lang="en-US" sz="36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3463" y="2302243"/>
            <a:ext cx="1765206" cy="1556468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i="1" dirty="0" smtClean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030714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WE</a:t>
            </a:r>
          </a:p>
          <a:p>
            <a:pPr algn="ctr"/>
            <a:endParaRPr lang="en-US" sz="3200" b="1" dirty="0">
              <a:solidFill>
                <a:schemeClr val="accent3">
                  <a:lumMod val="75000"/>
                </a:schemeClr>
              </a:solidFill>
              <a:latin typeface="Abadi MT Condensed Extra Bold"/>
              <a:cs typeface="DilleniaUPC" panose="02020603050405020304" pitchFamily="18" charset="-34"/>
            </a:endParaRP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SERVE</a:t>
            </a:r>
          </a:p>
          <a:p>
            <a:pPr algn="ctr"/>
            <a:endParaRPr lang="en-US" sz="3200" b="1" dirty="0">
              <a:solidFill>
                <a:schemeClr val="accent3">
                  <a:lumMod val="75000"/>
                </a:schemeClr>
              </a:solidFill>
              <a:latin typeface="Abadi MT Condensed Extra Bold"/>
              <a:cs typeface="DilleniaUPC" panose="02020603050405020304" pitchFamily="18" charset="-34"/>
            </a:endParaRPr>
          </a:p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Abadi MT Condensed Extra Bold"/>
                <a:cs typeface="DilleniaUPC" panose="02020603050405020304" pitchFamily="18" charset="-34"/>
              </a:rPr>
              <a:t>FAMILIES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95351"/>
            <a:ext cx="5410200" cy="40516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398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352625"/>
            <a:ext cx="8367718" cy="666751"/>
          </a:xfrm>
          <a:solidFill>
            <a:schemeClr val="accent6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4500" dirty="0" smtClean="0">
                <a:solidFill>
                  <a:schemeClr val="bg1"/>
                </a:solidFill>
                <a:latin typeface="Abadi MT Condensed Extra Bold"/>
              </a:rPr>
              <a:t>26 Kinds of Family Households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8" r="9961"/>
          <a:stretch/>
        </p:blipFill>
        <p:spPr>
          <a:xfrm>
            <a:off x="381006" y="361102"/>
            <a:ext cx="1355061" cy="16010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60938"/>
            <a:ext cx="2424118" cy="18916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62" y="369527"/>
            <a:ext cx="1414848" cy="11398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" t="-311" r="17126" b="-1"/>
          <a:stretch/>
        </p:blipFill>
        <p:spPr>
          <a:xfrm>
            <a:off x="4953006" y="2209177"/>
            <a:ext cx="1182281" cy="21248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04" y="361100"/>
            <a:ext cx="1087492" cy="18296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8406" y="361102"/>
            <a:ext cx="1096331" cy="1962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3" t="34198" r="1"/>
          <a:stretch/>
        </p:blipFill>
        <p:spPr>
          <a:xfrm>
            <a:off x="3287188" y="361102"/>
            <a:ext cx="1268606" cy="1230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r="2649"/>
          <a:stretch/>
        </p:blipFill>
        <p:spPr>
          <a:xfrm>
            <a:off x="7442430" y="369525"/>
            <a:ext cx="1230095" cy="1973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57351"/>
            <a:ext cx="1265476" cy="1115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23857"/>
            <a:ext cx="2050620" cy="16956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93" y="2794229"/>
            <a:ext cx="1792921" cy="13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7" name="Picture 9" descr="Up and Coming Families"/>
          <p:cNvPicPr>
            <a:picLocks noChangeAspect="1" noChangeArrowheads="1"/>
          </p:cNvPicPr>
          <p:nvPr/>
        </p:nvPicPr>
        <p:blipFill>
          <a:blip r:embed="rId2"/>
          <a:srcRect l="6979" r="11226"/>
          <a:stretch>
            <a:fillRect/>
          </a:stretch>
        </p:blipFill>
        <p:spPr bwMode="auto">
          <a:xfrm>
            <a:off x="3549652" y="683421"/>
            <a:ext cx="5356225" cy="3664744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5" y="601267"/>
            <a:ext cx="8378825" cy="46166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hlink"/>
                </a:solidFill>
                <a:latin typeface="Calibri" pitchFamily="34" charset="0"/>
              </a:rPr>
              <a:t>LIFESTYLE AND LIFE STAGE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Mid 20s-30s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Married, w kids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Some college - Not far in career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Good earning </a:t>
            </a:r>
            <a:r>
              <a:rPr lang="en-US" dirty="0" smtClean="0">
                <a:latin typeface="Calibri" pitchFamily="34" charset="0"/>
              </a:rPr>
              <a:t>potential</a:t>
            </a:r>
            <a:endParaRPr lang="en-US" dirty="0">
              <a:latin typeface="Calibri" pitchFamily="34" charset="0"/>
            </a:endParaRPr>
          </a:p>
          <a:p>
            <a:endParaRPr lang="en-US" sz="800" dirty="0">
              <a:latin typeface="Calibri" pitchFamily="34" charset="0"/>
            </a:endParaRPr>
          </a:p>
          <a:p>
            <a:r>
              <a:rPr lang="en-US" b="1" dirty="0">
                <a:solidFill>
                  <a:schemeClr val="hlink"/>
                </a:solidFill>
                <a:latin typeface="Calibri" pitchFamily="34" charset="0"/>
              </a:rPr>
              <a:t>WHAT ARE THEIR INTERESTS?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Homes, Cars, Games, Media</a:t>
            </a:r>
            <a:endParaRPr lang="en-US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Going </a:t>
            </a:r>
            <a:r>
              <a:rPr lang="en-US" dirty="0">
                <a:latin typeface="Calibri" pitchFamily="34" charset="0"/>
              </a:rPr>
              <a:t>to theme parks, zoos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Science fiction, comics, and  family DVDs</a:t>
            </a:r>
          </a:p>
          <a:p>
            <a:endParaRPr lang="en-US" sz="800" dirty="0">
              <a:latin typeface="Calibri" pitchFamily="34" charset="0"/>
            </a:endParaRPr>
          </a:p>
          <a:p>
            <a:r>
              <a:rPr lang="en-US" b="1" dirty="0">
                <a:solidFill>
                  <a:schemeClr val="hlink"/>
                </a:solidFill>
                <a:latin typeface="Calibri" pitchFamily="34" charset="0"/>
              </a:rPr>
              <a:t>WHAT DO THEY BUY?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Baby and maternity clothes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Furniture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Dine at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Chilis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Olive Garden or fast food</a:t>
            </a:r>
          </a:p>
          <a:p>
            <a:endParaRPr lang="en-US" sz="800" dirty="0">
              <a:latin typeface="Calibri" pitchFamily="34" charset="0"/>
            </a:endParaRPr>
          </a:p>
          <a:p>
            <a:r>
              <a:rPr lang="en-US" b="1" dirty="0">
                <a:solidFill>
                  <a:schemeClr val="hlink"/>
                </a:solidFill>
                <a:latin typeface="Calibri" pitchFamily="34" charset="0"/>
              </a:rPr>
              <a:t>HOW DO THEY GET INFORMATION?</a:t>
            </a:r>
            <a:r>
              <a:rPr lang="en-US" dirty="0">
                <a:solidFill>
                  <a:srgbClr val="376092"/>
                </a:solidFill>
                <a:latin typeface="Calibri" pitchFamily="34" charset="0"/>
              </a:rPr>
              <a:t>  </a:t>
            </a:r>
          </a:p>
          <a:p>
            <a:r>
              <a:rPr lang="en-US" dirty="0">
                <a:latin typeface="Calibri" pitchFamily="34" charset="0"/>
              </a:rPr>
              <a:t>Cable – Oxygen, </a:t>
            </a:r>
            <a:r>
              <a:rPr lang="en-US" dirty="0" err="1">
                <a:latin typeface="Calibri" pitchFamily="34" charset="0"/>
              </a:rPr>
              <a:t>eMail</a:t>
            </a:r>
            <a:r>
              <a:rPr lang="en-US" dirty="0">
                <a:latin typeface="Calibri" pitchFamily="34" charset="0"/>
              </a:rPr>
              <a:t>; FB, Twitter, YouTube, Texts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77825" y="133351"/>
            <a:ext cx="8153400" cy="563258"/>
          </a:xfrm>
          <a:solidFill>
            <a:schemeClr val="accent6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90000"/>
              </a:lnSpc>
              <a:buFont typeface="Arial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Abadi MT Condensed Extra Bold"/>
              </a:rPr>
              <a:t>UP AND COMING FAMILIES (238,290)</a:t>
            </a:r>
          </a:p>
        </p:txBody>
      </p:sp>
    </p:spTree>
    <p:extLst>
      <p:ext uri="{BB962C8B-B14F-4D97-AF65-F5344CB8AC3E}">
        <p14:creationId xmlns:p14="http://schemas.microsoft.com/office/powerpoint/2010/main" val="3215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153400" cy="636944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badi MT Condensed Extra Bold"/>
              </a:rPr>
              <a:t>FAMILY HOUSEHOLDS UNDER $50K</a:t>
            </a:r>
            <a:endParaRPr lang="en-US" sz="3200" b="1" dirty="0">
              <a:solidFill>
                <a:schemeClr val="bg1"/>
              </a:solidFill>
              <a:latin typeface="Abadi MT Condensed Extra Bol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24404" y="971550"/>
            <a:ext cx="4236027" cy="38295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000" dirty="0">
                <a:latin typeface="Abadi MT Condensed Extra Bold"/>
              </a:rPr>
              <a:t>L</a:t>
            </a:r>
            <a:r>
              <a:rPr lang="en-US" sz="3000" dirty="0" smtClean="0">
                <a:latin typeface="Abadi MT Condensed Extra Bold"/>
              </a:rPr>
              <a:t>ow education levels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Abadi MT Condensed Extra Bold"/>
              </a:rPr>
              <a:t>Low income levels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Abadi MT Condensed Extra Bold"/>
              </a:rPr>
              <a:t>Probable digital divide BUT mobile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Abadi MT Condensed Extra Bold"/>
              </a:rPr>
              <a:t>Low English language proficiency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000" dirty="0" smtClean="0">
                <a:latin typeface="Abadi MT Condensed Extra Bold"/>
              </a:rPr>
              <a:t>May need cultural bridge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842925"/>
            <a:ext cx="3733800" cy="43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Defining Our 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erms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2610" y="1568824"/>
            <a:ext cx="2525059" cy="942288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53114" y="1568824"/>
            <a:ext cx="2525059" cy="942288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12610" y="2846296"/>
            <a:ext cx="2525059" cy="934640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53114" y="2846296"/>
            <a:ext cx="2525059" cy="934640"/>
          </a:xfrm>
          <a:prstGeom prst="rect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12610" y="1712437"/>
            <a:ext cx="25250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/>
                <a:cs typeface="Georgia"/>
              </a:rPr>
              <a:t>Needs</a:t>
            </a:r>
            <a:endParaRPr lang="en-U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3114" y="1698327"/>
            <a:ext cx="25250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/>
                <a:cs typeface="Georgia"/>
              </a:rPr>
              <a:t>Interests</a:t>
            </a:r>
            <a:endParaRPr lang="en-U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2610" y="2989158"/>
            <a:ext cx="25250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/>
                <a:cs typeface="Georgia"/>
              </a:rPr>
              <a:t>Goals</a:t>
            </a:r>
            <a:endParaRPr lang="en-U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3114" y="2985552"/>
            <a:ext cx="25250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/>
                <a:cs typeface="Georgia"/>
              </a:rPr>
              <a:t>Aspirations</a:t>
            </a:r>
            <a:endParaRPr lang="en-U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464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8846" t="27351" r="38205" b="13675"/>
          <a:stretch/>
        </p:blipFill>
        <p:spPr bwMode="auto">
          <a:xfrm>
            <a:off x="4191000" y="209550"/>
            <a:ext cx="478155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20572"/>
            <a:ext cx="3348000" cy="1312979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  <a:latin typeface="Abadi MT Condensed Extra Bold"/>
              </a:rPr>
              <a:t>WHAT MAKES THEM TICK?</a:t>
            </a:r>
            <a:endParaRPr lang="en-US" sz="3200" dirty="0">
              <a:solidFill>
                <a:schemeClr val="bg1"/>
              </a:solidFill>
              <a:latin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6536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29" y="369835"/>
            <a:ext cx="5791200" cy="4164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365F9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0070C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Jamie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is a high school sophomore. His grades range from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C’s 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to D’s and he is not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sure 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he is headed for college or not.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He has learning disabilities, gets bullied at 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school,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and 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gets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distracted 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easily.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He </a:t>
            </a:r>
            <a:r>
              <a:rPr lang="en-US" dirty="0">
                <a:solidFill>
                  <a:srgbClr val="00B05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struggles</a:t>
            </a: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with all of the testing and sitting in the classroom during the lessons.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He’s fidgety and paces around the house. </a:t>
            </a:r>
            <a:endParaRPr lang="en-US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One day </a:t>
            </a:r>
            <a:r>
              <a:rPr lang="en-US" dirty="0" smtClean="0">
                <a:solidFill>
                  <a:schemeClr val="bg2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he finds the DJ lab at 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ENTERPRISE LIBRARY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a couple blocks from his home.  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Not only does he learn some </a:t>
            </a:r>
            <a:r>
              <a:rPr lang="en-US" dirty="0" err="1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scratchin</a:t>
            </a:r>
            <a:r>
              <a:rPr lang="en-US" dirty="0" smtClean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’ he helps other teens get their beats on.  He gets a gig at </a:t>
            </a:r>
            <a:r>
              <a:rPr lang="en-US" dirty="0" smtClean="0">
                <a:solidFill>
                  <a:srgbClr val="00B05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FIRST FRIDAY as DJ DEADGOAT.  </a:t>
            </a:r>
            <a:endParaRPr lang="en-US" dirty="0">
              <a:solidFill>
                <a:srgbClr val="FF0000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1588"/>
            <a:ext cx="4800600" cy="5136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badi MT Condensed Extra Bold"/>
              </a:rPr>
              <a:t>WRITE USER NARRATIVES</a:t>
            </a:r>
            <a:endParaRPr lang="en-US" sz="2800" dirty="0">
              <a:latin typeface="Abadi MT Condensed Extra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14571" y="470260"/>
            <a:ext cx="3048000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58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166957"/>
            <a:ext cx="8201025" cy="30837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/>
            </a:r>
            <a:br>
              <a:rPr lang="en-US" sz="4000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2 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  <a:t>0 2 0       VISION</a:t>
            </a:r>
            <a:b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  <a:cs typeface="DilleniaUPC" panose="02020603050405020304" pitchFamily="18" charset="-34"/>
              </a:rPr>
            </a:br>
            <a:endParaRPr lang="en-US" sz="4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3463" y="2302243"/>
            <a:ext cx="1765206" cy="1556468"/>
          </a:xfrm>
          <a:prstGeom prst="rect">
            <a:avLst/>
          </a:prstGeom>
          <a:noFill/>
        </p:spPr>
        <p:txBody>
          <a:bodyPr wrap="square" lIns="45720" rIns="4572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2000" i="1" dirty="0" smtClean="0">
              <a:latin typeface="+mn-lt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954" t="19943" r="41668" b="71225"/>
          <a:stretch/>
        </p:blipFill>
        <p:spPr bwMode="auto">
          <a:xfrm>
            <a:off x="4209852" y="144889"/>
            <a:ext cx="993213" cy="342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144" y="497800"/>
            <a:ext cx="8832459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</a:rPr>
              <a:t>STRATEGY IMPLICATIONS FOR FAMILIES </a:t>
            </a:r>
          </a:p>
          <a:p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MARKET SEGMENT GROWTH POTENTIAL (30-40 % are now patrons)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PROGRAMS: LOTS OF YOUNG FAMILIES WITH YOUNG KIDS, STUDENT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FOR UP &amp; COMING, ASPIRING AND MILK AND COOKIES – pursuing higher </a:t>
            </a:r>
            <a:r>
              <a:rPr lang="en-US" sz="1800" dirty="0"/>
              <a:t>e</a:t>
            </a:r>
            <a:r>
              <a:rPr lang="en-US" sz="1800" dirty="0" smtClean="0"/>
              <a:t>ducation, financial </a:t>
            </a:r>
            <a:r>
              <a:rPr lang="en-US" sz="1800" dirty="0"/>
              <a:t>l</a:t>
            </a:r>
            <a:r>
              <a:rPr lang="en-US" sz="1800" dirty="0" smtClean="0"/>
              <a:t>iteracy, career </a:t>
            </a:r>
            <a:r>
              <a:rPr lang="en-US" sz="1800" dirty="0"/>
              <a:t>p</a:t>
            </a:r>
            <a:r>
              <a:rPr lang="en-US" sz="1800" dirty="0" smtClean="0"/>
              <a:t>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PAY ATTENTION TO INNER CITY TENANTS, INDUSTRIOUS FRINGE AND NEWWEST – </a:t>
            </a:r>
            <a:r>
              <a:rPr lang="en-US" sz="1800" dirty="0"/>
              <a:t>s</a:t>
            </a:r>
            <a:r>
              <a:rPr lang="en-US" sz="1800" dirty="0" smtClean="0"/>
              <a:t>chool readiness, literacy, language, employment, digital literacy, </a:t>
            </a:r>
            <a:r>
              <a:rPr lang="en-US" dirty="0" smtClean="0"/>
              <a:t>internet access</a:t>
            </a:r>
            <a:r>
              <a:rPr lang="en-US" sz="1800" dirty="0" smtClean="0"/>
              <a:t>, career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BRANCHES WITH BIGGEST IMPACT:  SU, RB, CH, GS, 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PROBABLY BIG DIY – limited income w/houses, cars,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USE SOCIAL MEDIA, HISPANIC RADIO, GAMES, OUTREACH</a:t>
            </a:r>
          </a:p>
        </p:txBody>
      </p:sp>
    </p:spTree>
    <p:extLst>
      <p:ext uri="{BB962C8B-B14F-4D97-AF65-F5344CB8AC3E}">
        <p14:creationId xmlns:p14="http://schemas.microsoft.com/office/powerpoint/2010/main" val="5164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6"/>
          <a:stretch>
            <a:fillRect/>
          </a:stretch>
        </p:blipFill>
        <p:spPr bwMode="auto">
          <a:xfrm>
            <a:off x="0" y="361951"/>
            <a:ext cx="8229600" cy="423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4" r="60398"/>
          <a:stretch>
            <a:fillRect/>
          </a:stretch>
        </p:blipFill>
        <p:spPr bwMode="auto">
          <a:xfrm>
            <a:off x="5486400" y="361952"/>
            <a:ext cx="3200400" cy="431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3562352"/>
            <a:ext cx="5557800" cy="987933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badi MT Condensed Extra Bold"/>
              </a:rPr>
              <a:t>LEARNING FROM OTHERS</a:t>
            </a:r>
            <a:endParaRPr lang="en-US" sz="3200" dirty="0">
              <a:latin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1631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1" b="8063"/>
          <a:stretch/>
        </p:blipFill>
        <p:spPr>
          <a:xfrm>
            <a:off x="5865720" y="1200150"/>
            <a:ext cx="3278280" cy="340995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" t="1223" r="242" b="26474"/>
          <a:stretch/>
        </p:blipFill>
        <p:spPr bwMode="auto">
          <a:xfrm>
            <a:off x="77486" y="197704"/>
            <a:ext cx="5943600" cy="480060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6200" y="150475"/>
            <a:ext cx="5557800" cy="987933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badi MT Condensed Extra Bold"/>
              </a:rPr>
              <a:t>REPOSITION THE LIBRARY</a:t>
            </a:r>
            <a:endParaRPr lang="en-US" sz="3200" dirty="0">
              <a:latin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5345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58985"/>
              </p:ext>
            </p:extLst>
          </p:nvPr>
        </p:nvGraphicFramePr>
        <p:xfrm>
          <a:off x="3124200" y="666750"/>
          <a:ext cx="5791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343152"/>
            <a:ext cx="43434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badi MT Condensed Extra Bold"/>
              </a:rPr>
              <a:t>POWER PATRON BEHAVIOR</a:t>
            </a:r>
            <a:endParaRPr lang="en-US" sz="3600" dirty="0">
              <a:solidFill>
                <a:schemeClr val="bg1"/>
              </a:solidFill>
              <a:latin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94720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17600"/>
            <a:ext cx="9144000" cy="706350"/>
          </a:xfrm>
          <a:prstGeom prst="rect">
            <a:avLst/>
          </a:prstGeom>
          <a:solidFill>
            <a:srgbClr val="F37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0" y="381000"/>
            <a:ext cx="8610600" cy="7429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noProof="0" dirty="0" smtClean="0">
                <a:solidFill>
                  <a:schemeClr val="bg1"/>
                </a:solidFill>
                <a:latin typeface="HelveticaNeueLT Std Lt" pitchFamily="34" charset="0"/>
              </a:rPr>
              <a:t>ERA OF TRANSFORMATION</a:t>
            </a:r>
          </a:p>
          <a:p>
            <a:pPr marL="0" marR="0" lvl="0" indent="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 pitchFamily="34" charset="0"/>
              <a:ea typeface="+mn-ea"/>
              <a:cs typeface="+mn-cs"/>
            </a:endParaRPr>
          </a:p>
          <a:p>
            <a:pPr marL="0" marR="0" lvl="0" indent="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NeueLT Std L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257899"/>
            <a:ext cx="180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NeueLT Std Lt" pitchFamily="34" charset="0"/>
              </a:rPr>
              <a:t>A</a:t>
            </a:r>
            <a:r>
              <a:rPr lang="en-US" sz="1600" dirty="0" smtClean="0">
                <a:latin typeface="HelveticaNeueLT Std Lt" pitchFamily="34" charset="0"/>
              </a:rPr>
              <a:t>s libraries shift to the digital era,  they are </a:t>
            </a:r>
            <a:r>
              <a:rPr lang="en-US" sz="1600" b="1" dirty="0" smtClean="0">
                <a:latin typeface="HelveticaNeueLT Std Lt" pitchFamily="34" charset="0"/>
              </a:rPr>
              <a:t>freed from taking care of objects</a:t>
            </a:r>
            <a:r>
              <a:rPr lang="en-US" sz="1600" dirty="0" smtClean="0">
                <a:latin typeface="HelveticaNeueLT Std Lt" pitchFamily="34" charset="0"/>
              </a:rPr>
              <a:t>.</a:t>
            </a:r>
            <a:endParaRPr lang="en-US" sz="1600" dirty="0">
              <a:latin typeface="HelveticaNeueLT Std Lt" pitchFamily="34" charset="0"/>
            </a:endParaRPr>
          </a:p>
        </p:txBody>
      </p:sp>
      <p:pic>
        <p:nvPicPr>
          <p:cNvPr id="2052" name="Picture 4" descr="http://main.makeuseoflimited.netdna-cdn.com/wp-content/uploads/2012/10/ipad_iBoo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86" y="1747495"/>
            <a:ext cx="3015000" cy="30895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217400" y="1905674"/>
            <a:ext cx="185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NeueLT Std Lt" pitchFamily="34" charset="0"/>
              </a:rPr>
              <a:t>And can focus attention &amp; public resources on </a:t>
            </a:r>
            <a:r>
              <a:rPr lang="en-US" sz="1600" b="1" dirty="0" smtClean="0">
                <a:latin typeface="HelveticaNeueLT Std Lt" pitchFamily="34" charset="0"/>
              </a:rPr>
              <a:t>real community needs</a:t>
            </a:r>
            <a:r>
              <a:rPr lang="en-US" sz="1600" dirty="0" smtClean="0">
                <a:latin typeface="HelveticaNeueLT Std Lt" pitchFamily="34" charset="0"/>
              </a:rPr>
              <a:t>.</a:t>
            </a:r>
            <a:endParaRPr lang="en-US" sz="1600" dirty="0">
              <a:latin typeface="HelveticaNeueLT Std L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03" y="2647951"/>
            <a:ext cx="3239103" cy="21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"/>
            <a:ext cx="6172200" cy="470898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WHAT KIND OF COMMUNITY DO </a:t>
            </a:r>
          </a:p>
          <a:p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Abadi MT Condensed Extra Bold"/>
                <a:cs typeface="Abadi MT Condensed Extra Bold"/>
              </a:rPr>
              <a:t>YOU WANT TO</a:t>
            </a:r>
          </a:p>
          <a:p>
            <a:r>
              <a:rPr lang="en-US" sz="6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badi MT Condensed Extra Bold"/>
                <a:cs typeface="Abadi MT Condensed Extra Bold"/>
              </a:rPr>
              <a:t>BUILD</a:t>
            </a:r>
            <a:r>
              <a:rPr lang="en-US" sz="6000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?</a:t>
            </a:r>
          </a:p>
          <a:p>
            <a:endParaRPr lang="en-US" sz="6000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"/>
            <a:ext cx="3581400" cy="563231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905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274475"/>
            <a:ext cx="8229600" cy="3463009"/>
          </a:xfrm>
        </p:spPr>
        <p:txBody>
          <a:bodyPr/>
          <a:lstStyle/>
          <a:p>
            <a:pPr marL="1254125" lvl="2" indent="-341313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Form a group of 3 or 4</a:t>
            </a:r>
          </a:p>
          <a:p>
            <a:pPr marL="1254125" lvl="2" indent="-341313"/>
            <a:endParaRPr lang="en-US" sz="1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254125" lvl="2" indent="-341313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Review your case study</a:t>
            </a:r>
          </a:p>
          <a:p>
            <a:pPr marL="1254125" lvl="2" indent="-341313"/>
            <a:endParaRPr lang="en-US" sz="1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254125" lvl="2" indent="-341313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Determine what you want to learn/explore about the community in your case study</a:t>
            </a:r>
          </a:p>
          <a:p>
            <a:pPr marL="1254125" lvl="2" indent="-341313"/>
            <a:endParaRPr lang="en-US" sz="1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254125" lvl="2" indent="-341313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Design your needs assessment strategy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Activity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904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31798"/>
            <a:ext cx="8229600" cy="3463009"/>
          </a:xfrm>
        </p:spPr>
        <p:txBody>
          <a:bodyPr/>
          <a:lstStyle/>
          <a:p>
            <a:pPr marL="1368425" lvl="2" indent="-344488">
              <a:lnSpc>
                <a:spcPct val="200000"/>
              </a:lnSpc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What did you want to learn?</a:t>
            </a:r>
          </a:p>
          <a:p>
            <a:pPr marL="1368425" lvl="2" indent="-344488">
              <a:lnSpc>
                <a:spcPct val="200000"/>
              </a:lnSpc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What methods did you choose?</a:t>
            </a:r>
          </a:p>
          <a:p>
            <a:pPr marL="1368425" lvl="2" indent="-344488">
              <a:lnSpc>
                <a:spcPct val="200000"/>
              </a:lnSpc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What challenges did you encounter?</a:t>
            </a:r>
          </a:p>
          <a:p>
            <a:pPr marL="1368425" lvl="2" indent="-344488">
              <a:lnSpc>
                <a:spcPct val="20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Activity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18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371604"/>
            <a:ext cx="8229600" cy="120575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3200" dirty="0" smtClean="0">
                <a:solidFill>
                  <a:srgbClr val="37496A"/>
                </a:solidFill>
                <a:latin typeface="Georgia"/>
                <a:cs typeface="Georgia"/>
              </a:rPr>
              <a:t>How have you </a:t>
            </a:r>
          </a:p>
          <a:p>
            <a:pPr marL="203200" indent="0" algn="ctr">
              <a:buNone/>
            </a:pPr>
            <a:r>
              <a:rPr lang="en-US" sz="3200" dirty="0" smtClean="0">
                <a:solidFill>
                  <a:srgbClr val="37496A"/>
                </a:solidFill>
                <a:latin typeface="Georgia"/>
                <a:cs typeface="Georgia"/>
              </a:rPr>
              <a:t>assessed community needs?</a:t>
            </a:r>
          </a:p>
          <a:p>
            <a:pPr marL="203200" indent="0" algn="ctr">
              <a:buNone/>
            </a:pPr>
            <a:endParaRPr lang="en-US" sz="3600" dirty="0">
              <a:solidFill>
                <a:srgbClr val="37496A"/>
              </a:solidFill>
              <a:latin typeface="Georgia"/>
              <a:cs typeface="Georgia"/>
            </a:endParaRPr>
          </a:p>
          <a:p>
            <a:pPr algn="ctr"/>
            <a:endParaRPr lang="en-US" sz="36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37496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Georgia"/>
                <a:cs typeface="Georgia"/>
              </a:rPr>
              <a:t>Activity</a:t>
            </a:r>
            <a:endParaRPr lang="en-US" sz="3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8353" y="2683355"/>
            <a:ext cx="6260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29845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Write 1 example per post-it note</a:t>
            </a:r>
          </a:p>
          <a:p>
            <a:pPr marL="463550" indent="-29845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Identify as many examples as you can</a:t>
            </a:r>
          </a:p>
          <a:p>
            <a:pPr marL="463550" indent="-298450">
              <a:lnSpc>
                <a:spcPct val="15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Stick your post-its on the 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/>
        </p:nvSpPr>
        <p:spPr>
          <a:xfrm>
            <a:off x="862706" y="262100"/>
            <a:ext cx="3079499" cy="74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Reflect</a:t>
            </a:r>
          </a:p>
        </p:txBody>
      </p:sp>
      <p:pic>
        <p:nvPicPr>
          <p:cNvPr id="2" name="Picture 1" descr="Ripples Gian Luigi Perrel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16" y="460003"/>
            <a:ext cx="6536969" cy="422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931" y="681434"/>
            <a:ext cx="296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/>
                <a:cs typeface="Georgia"/>
              </a:rPr>
              <a:t>Reflect</a:t>
            </a:r>
            <a:endParaRPr lang="en-US" sz="3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7580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31798"/>
            <a:ext cx="8229600" cy="3463009"/>
          </a:xfrm>
        </p:spPr>
        <p:txBody>
          <a:bodyPr/>
          <a:lstStyle/>
          <a:p>
            <a:pPr marL="1022350" lvl="2" indent="-344488">
              <a:lnSpc>
                <a:spcPct val="150000"/>
              </a:lnSpc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Mind the gap 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by Flickr user Robert </a:t>
            </a: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S 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Donovan</a:t>
            </a:r>
          </a:p>
          <a:p>
            <a:pPr marL="1022350" lvl="2" indent="-344488">
              <a:lnSpc>
                <a:spcPct val="150000"/>
              </a:lnSpc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Hand drawn map 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by Flickr user Ben </a:t>
            </a:r>
            <a:r>
              <a:rPr lang="en-US" sz="2400" dirty="0" err="1" smtClean="0">
                <a:solidFill>
                  <a:srgbClr val="37496A"/>
                </a:solidFill>
                <a:latin typeface="Georgia"/>
                <a:cs typeface="Georgia"/>
              </a:rPr>
              <a:t>Bashford</a:t>
            </a:r>
            <a:endParaRPr lang="en-US" sz="24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022350" lvl="2" indent="-344488">
              <a:lnSpc>
                <a:spcPct val="150000"/>
              </a:lnSpc>
            </a:pP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Ripples 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by Flickr user </a:t>
            </a:r>
            <a:r>
              <a:rPr lang="en-US" sz="2400" dirty="0" err="1" smtClean="0">
                <a:solidFill>
                  <a:srgbClr val="37496A"/>
                </a:solidFill>
                <a:latin typeface="Georgia"/>
                <a:cs typeface="Georgia"/>
              </a:rPr>
              <a:t>Gian</a:t>
            </a:r>
            <a:r>
              <a:rPr lang="en-US" sz="2400" dirty="0" smtClean="0">
                <a:solidFill>
                  <a:srgbClr val="37496A"/>
                </a:solidFill>
                <a:latin typeface="Georgia"/>
                <a:cs typeface="Georgia"/>
              </a:rPr>
              <a:t> </a:t>
            </a:r>
            <a:r>
              <a:rPr lang="en-US" sz="2400" dirty="0">
                <a:solidFill>
                  <a:srgbClr val="37496A"/>
                </a:solidFill>
                <a:latin typeface="Georgia"/>
                <a:cs typeface="Georgia"/>
              </a:rPr>
              <a:t>Luigi </a:t>
            </a:r>
            <a:r>
              <a:rPr lang="en-US" sz="2400" dirty="0" err="1">
                <a:solidFill>
                  <a:srgbClr val="37496A"/>
                </a:solidFill>
                <a:latin typeface="Georgia"/>
                <a:cs typeface="Georgia"/>
              </a:rPr>
              <a:t>Perrella</a:t>
            </a:r>
            <a:endParaRPr lang="en-US" sz="24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368425" lvl="2" indent="-344488">
              <a:lnSpc>
                <a:spcPct val="200000"/>
              </a:lnSpc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" sz="3200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Photos used under Creative Commons license</a:t>
            </a:r>
            <a:endParaRPr lang="en-U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78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4800" b="0" dirty="0" smtClean="0">
                <a:solidFill>
                  <a:srgbClr val="FFFFFF"/>
                </a:solidFill>
                <a:latin typeface="Georgia"/>
                <a:cs typeface="Georgia"/>
              </a:rPr>
              <a:t>Thank you!</a:t>
            </a:r>
            <a:endParaRPr lang="en-US" sz="4800" b="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7440"/>
            <a:ext cx="7772400" cy="101477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Rebecca Teasdale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Danielle Milam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Elizabeth </a:t>
            </a:r>
            <a:r>
              <a:rPr lang="en-US" sz="2400" dirty="0" err="1" smtClean="0">
                <a:solidFill>
                  <a:srgbClr val="FFFFFF"/>
                </a:solidFill>
                <a:latin typeface="Georgia"/>
                <a:cs typeface="Georgia"/>
              </a:rPr>
              <a:t>Kelsen</a:t>
            </a:r>
            <a:r>
              <a:rPr lang="en-US" sz="2400" dirty="0" smtClean="0">
                <a:solidFill>
                  <a:srgbClr val="FFFFFF"/>
                </a:solidFill>
                <a:latin typeface="Georgia"/>
                <a:cs typeface="Georgia"/>
              </a:rPr>
              <a:t> Huber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3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Office Hours (2:30-3:00)</a:t>
            </a:r>
            <a:endParaRPr lang="en-US" sz="4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933616"/>
              </p:ext>
            </p:extLst>
          </p:nvPr>
        </p:nvGraphicFramePr>
        <p:xfrm>
          <a:off x="1927122" y="1423629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Matt Birnbaum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Carson Block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Keith Lance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Jamie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LaRue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Zeth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Lietzau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Rochelle Logan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Danielle Milam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Sharon Morris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George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Needham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Rebecca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Teasdale</a:t>
                      </a:r>
                      <a:endParaRPr lang="en-US" sz="2000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988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07" y="553083"/>
            <a:ext cx="6059787" cy="40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0500" y="1371607"/>
            <a:ext cx="8496299" cy="3223199"/>
          </a:xfrm>
        </p:spPr>
        <p:txBody>
          <a:bodyPr/>
          <a:lstStyle/>
          <a:p>
            <a:pPr marL="1438275" lvl="2" indent="-344488">
              <a:tabLst>
                <a:tab pos="1427163" algn="l"/>
              </a:tabLst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Systematic</a:t>
            </a:r>
          </a:p>
          <a:p>
            <a:pPr marL="1438275" lvl="2" indent="-344488">
              <a:buNone/>
              <a:tabLst>
                <a:tab pos="1427163" algn="l"/>
              </a:tabLst>
            </a:pPr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438275" lvl="2" indent="-344488">
              <a:tabLst>
                <a:tab pos="1427163" algn="l"/>
              </a:tabLst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(Relatively) comprehensive</a:t>
            </a:r>
          </a:p>
          <a:p>
            <a:pPr marL="1438275" lvl="2" indent="-344488">
              <a:buNone/>
              <a:tabLst>
                <a:tab pos="1427163" algn="l"/>
              </a:tabLst>
            </a:pPr>
            <a:endParaRPr lang="en-US" sz="28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438275" lvl="2" indent="-344488">
              <a:tabLst>
                <a:tab pos="1427163" algn="l"/>
              </a:tabLst>
            </a:pPr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Partners and stakeholders often participate and guide the process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Formal Needs Assessment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86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1320011" y="116993"/>
            <a:ext cx="6683600" cy="4896979"/>
          </a:xfrm>
          <a:prstGeom prst="irregularSeal1">
            <a:avLst/>
          </a:prstGeom>
          <a:solidFill>
            <a:srgbClr val="4D6998"/>
          </a:solidFill>
          <a:ln>
            <a:solidFill>
              <a:srgbClr val="37496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162304">
            <a:off x="1882049" y="1704236"/>
            <a:ext cx="3107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/>
                <a:cs typeface="Georgia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Georgia"/>
                <a:cs typeface="Georgia"/>
              </a:rPr>
              <a:t>OOKS!</a:t>
            </a:r>
          </a:p>
        </p:txBody>
      </p:sp>
      <p:sp>
        <p:nvSpPr>
          <p:cNvPr id="5" name="TextBox 4"/>
          <p:cNvSpPr txBox="1"/>
          <p:nvPr/>
        </p:nvSpPr>
        <p:spPr>
          <a:xfrm rot="1125017">
            <a:off x="4500332" y="1572315"/>
            <a:ext cx="20837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eorgia"/>
                <a:cs typeface="Georgia"/>
              </a:rPr>
              <a:t>MEETING ROOMS!</a:t>
            </a:r>
            <a:endParaRPr lang="en-US" sz="28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7980" y="2675704"/>
            <a:ext cx="382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Georgia"/>
                <a:cs typeface="Georgia"/>
              </a:rPr>
              <a:t>MORE PARKING!</a:t>
            </a:r>
            <a:endParaRPr lang="en-US" sz="28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378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d the gap Robert S Donov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68425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Natural result of identifying gaps</a:t>
            </a:r>
          </a:p>
          <a:p>
            <a:pPr marL="1368425" lvl="2" indent="-344488"/>
            <a:endParaRPr lang="en-US" sz="2800" dirty="0" smtClean="0">
              <a:solidFill>
                <a:srgbClr val="37496A"/>
              </a:solidFill>
              <a:latin typeface="Georgia"/>
              <a:cs typeface="Georgia"/>
            </a:endParaRPr>
          </a:p>
          <a:p>
            <a:pPr marL="1319213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Highlights where action is needed</a:t>
            </a:r>
          </a:p>
          <a:p>
            <a:pPr marL="1368425" lvl="2" indent="-344488"/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  <a:p>
            <a:pPr marL="1368425" lvl="2" indent="-344488"/>
            <a:r>
              <a:rPr lang="en-US" sz="2800" dirty="0" smtClean="0">
                <a:solidFill>
                  <a:srgbClr val="37496A"/>
                </a:solidFill>
                <a:latin typeface="Georgia"/>
                <a:cs typeface="Georgia"/>
              </a:rPr>
              <a:t>Can result in a 1-dimensional portrait of the community</a:t>
            </a:r>
          </a:p>
          <a:p>
            <a:pPr marL="1368425" lvl="2" indent="-344488"/>
            <a:endParaRPr lang="en-US" sz="2800" dirty="0">
              <a:solidFill>
                <a:srgbClr val="37496A"/>
              </a:solidFill>
              <a:latin typeface="Georgia"/>
              <a:cs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37496A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  <a:latin typeface="Georgia"/>
                <a:cs typeface="Georgia"/>
              </a:rPr>
              <a:t>A Focus on Discrepancies</a:t>
            </a:r>
            <a:endParaRPr lang="en-US" sz="36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718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L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IPL_FindingHighWaterMar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IPL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IPL_FindingHighWaterMar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RIPL.thmx</Template>
  <TotalTime>354</TotalTime>
  <Words>789</Words>
  <Application>Microsoft Office PowerPoint</Application>
  <PresentationFormat>On-screen Show (16:9)</PresentationFormat>
  <Paragraphs>218</Paragraphs>
  <Slides>43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RIPL</vt:lpstr>
      <vt:lpstr>RIPL_FindingHighWaterMark</vt:lpstr>
      <vt:lpstr>1_RIPL</vt:lpstr>
      <vt:lpstr>1_RIPL_FindingHighWaterMark</vt:lpstr>
      <vt:lpstr>Assessing  Community Needs</vt:lpstr>
      <vt:lpstr>Objectives</vt:lpstr>
      <vt:lpstr>Defining Our Terms</vt:lpstr>
      <vt:lpstr>Activity</vt:lpstr>
      <vt:lpstr>PowerPoint Presentation</vt:lpstr>
      <vt:lpstr>Formal Needs Assessment</vt:lpstr>
      <vt:lpstr>PowerPoint Presentation</vt:lpstr>
      <vt:lpstr>PowerPoint Presentation</vt:lpstr>
      <vt:lpstr>A Focus on Discrepancies</vt:lpstr>
      <vt:lpstr>A Focus on Assets</vt:lpstr>
      <vt:lpstr>PowerPoint Presentation</vt:lpstr>
      <vt:lpstr>Process</vt:lpstr>
      <vt:lpstr>Plan</vt:lpstr>
      <vt:lpstr>Collect</vt:lpstr>
      <vt:lpstr>PowerPoint Presentation</vt:lpstr>
      <vt:lpstr>Real World Examples</vt:lpstr>
      <vt:lpstr>Douglas County Library</vt:lpstr>
      <vt:lpstr>Douglas County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DIVERSE * FRAGMENTED * MOBILE </vt:lpstr>
      <vt:lpstr> MANAGE COMPLEXITY </vt:lpstr>
      <vt:lpstr> MANAGE COMPLEXITY </vt:lpstr>
      <vt:lpstr>PowerPoint Presentation</vt:lpstr>
      <vt:lpstr>PowerPoint Presentation</vt:lpstr>
      <vt:lpstr>FAMILY HOUSEHOLDS UNDER $50K</vt:lpstr>
      <vt:lpstr>PowerPoint Presentation</vt:lpstr>
      <vt:lpstr>PowerPoint Presentation</vt:lpstr>
      <vt:lpstr> 2 0 2 0       VISION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Activity</vt:lpstr>
      <vt:lpstr>PowerPoint Presentation</vt:lpstr>
      <vt:lpstr>Photos used under Creative Commons license</vt:lpstr>
      <vt:lpstr>Thank you!</vt:lpstr>
      <vt:lpstr>Office Hours (2:30-3:00)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</dc:creator>
  <cp:lastModifiedBy>Hofschire, Linda</cp:lastModifiedBy>
  <cp:revision>32</cp:revision>
  <dcterms:created xsi:type="dcterms:W3CDTF">2015-07-19T21:48:46Z</dcterms:created>
  <dcterms:modified xsi:type="dcterms:W3CDTF">2015-07-27T02:20:34Z</dcterms:modified>
</cp:coreProperties>
</file>