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315200" cy="128016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628" y="72"/>
      </p:cViewPr>
      <p:guideLst>
        <p:guide orient="horz" pos="4032"/>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ofschire_l\AppData\Local\Temp\LRS-org_co_public_library_stats_2015-07-19_1102.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'LRS-org_co_public_library_stats'!$Q$10</c:f>
              <c:strCache>
                <c:ptCount val="1"/>
                <c:pt idx="0">
                  <c:v>2004</c:v>
                </c:pt>
              </c:strCache>
            </c:strRef>
          </c:tx>
          <c:spPr>
            <a:solidFill>
              <a:schemeClr val="accent1">
                <a:lumMod val="40000"/>
                <a:lumOff val="60000"/>
              </a:schemeClr>
            </a:solidFill>
          </c:spPr>
          <c:invertIfNegative val="0"/>
          <c:dLbls>
            <c:showLegendKey val="0"/>
            <c:showVal val="1"/>
            <c:showCatName val="0"/>
            <c:showSerName val="0"/>
            <c:showPercent val="0"/>
            <c:showBubbleSize val="0"/>
            <c:showLeaderLines val="0"/>
          </c:dLbls>
          <c:cat>
            <c:strRef>
              <c:f>'LRS-org_co_public_library_stats'!$P$11:$P$14</c:f>
              <c:strCache>
                <c:ptCount val="4"/>
                <c:pt idx="0">
                  <c:v>Children</c:v>
                </c:pt>
                <c:pt idx="1">
                  <c:v>Teen</c:v>
                </c:pt>
                <c:pt idx="2">
                  <c:v>Adult</c:v>
                </c:pt>
                <c:pt idx="3">
                  <c:v>Total</c:v>
                </c:pt>
              </c:strCache>
            </c:strRef>
          </c:cat>
          <c:val>
            <c:numRef>
              <c:f>'LRS-org_co_public_library_stats'!$Q$11:$Q$14</c:f>
              <c:numCache>
                <c:formatCode>General</c:formatCode>
                <c:ptCount val="4"/>
                <c:pt idx="0" formatCode="#,##0">
                  <c:v>8309</c:v>
                </c:pt>
                <c:pt idx="1">
                  <c:v>800</c:v>
                </c:pt>
                <c:pt idx="2">
                  <c:v>1200</c:v>
                </c:pt>
                <c:pt idx="3" formatCode="#,##0">
                  <c:v>10309</c:v>
                </c:pt>
              </c:numCache>
            </c:numRef>
          </c:val>
        </c:ser>
        <c:ser>
          <c:idx val="1"/>
          <c:order val="1"/>
          <c:tx>
            <c:strRef>
              <c:f>'LRS-org_co_public_library_stats'!$R$10</c:f>
              <c:strCache>
                <c:ptCount val="1"/>
                <c:pt idx="0">
                  <c:v>2014</c:v>
                </c:pt>
              </c:strCache>
            </c:strRef>
          </c:tx>
          <c:spPr>
            <a:solidFill>
              <a:schemeClr val="accent1"/>
            </a:solidFill>
          </c:spPr>
          <c:invertIfNegative val="0"/>
          <c:dLbls>
            <c:showLegendKey val="0"/>
            <c:showVal val="1"/>
            <c:showCatName val="0"/>
            <c:showSerName val="0"/>
            <c:showPercent val="0"/>
            <c:showBubbleSize val="0"/>
            <c:showLeaderLines val="0"/>
          </c:dLbls>
          <c:cat>
            <c:strRef>
              <c:f>'LRS-org_co_public_library_stats'!$P$11:$P$14</c:f>
              <c:strCache>
                <c:ptCount val="4"/>
                <c:pt idx="0">
                  <c:v>Children</c:v>
                </c:pt>
                <c:pt idx="1">
                  <c:v>Teen</c:v>
                </c:pt>
                <c:pt idx="2">
                  <c:v>Adult</c:v>
                </c:pt>
                <c:pt idx="3">
                  <c:v>Total</c:v>
                </c:pt>
              </c:strCache>
            </c:strRef>
          </c:cat>
          <c:val>
            <c:numRef>
              <c:f>'LRS-org_co_public_library_stats'!$R$11:$R$14</c:f>
              <c:numCache>
                <c:formatCode>#,##0</c:formatCode>
                <c:ptCount val="4"/>
                <c:pt idx="0">
                  <c:v>16397</c:v>
                </c:pt>
                <c:pt idx="1">
                  <c:v>4106</c:v>
                </c:pt>
                <c:pt idx="2">
                  <c:v>8710</c:v>
                </c:pt>
                <c:pt idx="3">
                  <c:v>29213</c:v>
                </c:pt>
              </c:numCache>
            </c:numRef>
          </c:val>
        </c:ser>
        <c:dLbls>
          <c:showLegendKey val="0"/>
          <c:showVal val="0"/>
          <c:showCatName val="0"/>
          <c:showSerName val="0"/>
          <c:showPercent val="0"/>
          <c:showBubbleSize val="0"/>
        </c:dLbls>
        <c:gapWidth val="150"/>
        <c:axId val="99348864"/>
        <c:axId val="99350400"/>
      </c:barChart>
      <c:catAx>
        <c:axId val="99348864"/>
        <c:scaling>
          <c:orientation val="minMax"/>
        </c:scaling>
        <c:delete val="0"/>
        <c:axPos val="b"/>
        <c:numFmt formatCode="General" sourceLinked="1"/>
        <c:majorTickMark val="out"/>
        <c:minorTickMark val="none"/>
        <c:tickLblPos val="nextTo"/>
        <c:crossAx val="99350400"/>
        <c:crosses val="autoZero"/>
        <c:auto val="1"/>
        <c:lblAlgn val="ctr"/>
        <c:lblOffset val="100"/>
        <c:noMultiLvlLbl val="0"/>
      </c:catAx>
      <c:valAx>
        <c:axId val="99350400"/>
        <c:scaling>
          <c:orientation val="minMax"/>
        </c:scaling>
        <c:delete val="1"/>
        <c:axPos val="l"/>
        <c:numFmt formatCode="#,##0" sourceLinked="1"/>
        <c:majorTickMark val="out"/>
        <c:minorTickMark val="none"/>
        <c:tickLblPos val="nextTo"/>
        <c:crossAx val="99348864"/>
        <c:crosses val="autoZero"/>
        <c:crossBetween val="between"/>
      </c:valAx>
    </c:plotArea>
    <c:legend>
      <c:legendPos val="b"/>
      <c:layout>
        <c:manualLayout>
          <c:xMode val="edge"/>
          <c:yMode val="edge"/>
          <c:x val="0.41990658240088408"/>
          <c:y val="0.89595800524934388"/>
          <c:w val="0.16018683519823179"/>
          <c:h val="0.10404199475065617"/>
        </c:manualLayout>
      </c:layout>
      <c:overlay val="0"/>
    </c:legend>
    <c:plotVisOnly val="1"/>
    <c:dispBlanksAs val="gap"/>
    <c:showDLblsOverMax val="0"/>
  </c:chart>
  <c:txPr>
    <a:bodyPr/>
    <a:lstStyle/>
    <a:p>
      <a:pPr>
        <a:defRPr>
          <a:latin typeface="Myriad Pro"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0.02467</cdr:x>
      <cdr:y>1</cdr:y>
    </cdr:from>
    <cdr:to>
      <cdr:x>1</cdr:x>
      <cdr:y>1</cdr:y>
    </cdr:to>
    <cdr:cxnSp macro="">
      <cdr:nvCxnSpPr>
        <cdr:cNvPr id="2" name="Straight Connector 1"/>
        <cdr:cNvCxnSpPr/>
      </cdr:nvCxnSpPr>
      <cdr:spPr>
        <a:xfrm xmlns:a="http://schemas.openxmlformats.org/drawingml/2006/main">
          <a:off x="881447" y="6838560"/>
          <a:ext cx="5648326" cy="0"/>
        </a:xfrm>
        <a:prstGeom xmlns:a="http://schemas.openxmlformats.org/drawingml/2006/main" prst="line">
          <a:avLst/>
        </a:prstGeom>
        <a:ln xmlns:a="http://schemas.openxmlformats.org/drawingml/2006/main">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3976794"/>
            <a:ext cx="6217920" cy="274404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7280" y="7254240"/>
            <a:ext cx="5120640" cy="327152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0E29A6-5332-4CB3-A6CB-9350FDB35A2C}"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84889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E29A6-5332-4CB3-A6CB-9350FDB35A2C}"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344343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520" y="512658"/>
            <a:ext cx="1645920" cy="1092284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760" y="512658"/>
            <a:ext cx="4815840" cy="109228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E29A6-5332-4CB3-A6CB-9350FDB35A2C}"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341682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E29A6-5332-4CB3-A6CB-9350FDB35A2C}"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2236281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8226214"/>
            <a:ext cx="6217920" cy="254254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5425865"/>
            <a:ext cx="6217920" cy="28003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E29A6-5332-4CB3-A6CB-9350FDB35A2C}"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671395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760" y="2987041"/>
            <a:ext cx="3230880" cy="8448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18560" y="2987041"/>
            <a:ext cx="3230880" cy="8448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0E29A6-5332-4CB3-A6CB-9350FDB35A2C}" type="datetimeFigureOut">
              <a:rPr lang="en-US" smtClean="0"/>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346739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0" y="2865544"/>
            <a:ext cx="3232150" cy="11942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760" y="4059766"/>
            <a:ext cx="3232150" cy="73757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0" y="2865544"/>
            <a:ext cx="3233420" cy="11942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020" y="4059766"/>
            <a:ext cx="3233420" cy="73757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0E29A6-5332-4CB3-A6CB-9350FDB35A2C}" type="datetimeFigureOut">
              <a:rPr lang="en-US" smtClean="0"/>
              <a:t>7/20/2015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365687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0E29A6-5332-4CB3-A6CB-9350FDB35A2C}" type="datetimeFigureOut">
              <a:rPr lang="en-US" smtClean="0"/>
              <a:t>7/20/2015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305650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E29A6-5332-4CB3-A6CB-9350FDB35A2C}" type="datetimeFigureOut">
              <a:rPr lang="en-US" smtClean="0"/>
              <a:t>7/20/2015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330246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1" y="509693"/>
            <a:ext cx="2406650" cy="216916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040" y="509694"/>
            <a:ext cx="4089400" cy="109258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1" y="2678854"/>
            <a:ext cx="2406650" cy="87566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E29A6-5332-4CB3-A6CB-9350FDB35A2C}" type="datetimeFigureOut">
              <a:rPr lang="en-US" smtClean="0"/>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255798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0" y="8961120"/>
            <a:ext cx="4389120" cy="105791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830" y="1143847"/>
            <a:ext cx="4389120" cy="76809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830" y="10019031"/>
            <a:ext cx="4389120" cy="150240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E29A6-5332-4CB3-A6CB-9350FDB35A2C}" type="datetimeFigureOut">
              <a:rPr lang="en-US" smtClean="0"/>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E61F4-E899-450D-81D5-ABD7888622C3}" type="slidenum">
              <a:rPr lang="en-US" smtClean="0"/>
              <a:t>‹#›</a:t>
            </a:fld>
            <a:endParaRPr lang="en-US"/>
          </a:p>
        </p:txBody>
      </p:sp>
    </p:spTree>
    <p:extLst>
      <p:ext uri="{BB962C8B-B14F-4D97-AF65-F5344CB8AC3E}">
        <p14:creationId xmlns:p14="http://schemas.microsoft.com/office/powerpoint/2010/main" val="2562148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5760" y="512658"/>
            <a:ext cx="6583680" cy="2133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65760" y="2987041"/>
            <a:ext cx="6583680" cy="84484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65760" y="11865187"/>
            <a:ext cx="1706880" cy="681567"/>
          </a:xfrm>
          <a:prstGeom prst="rect">
            <a:avLst/>
          </a:prstGeom>
        </p:spPr>
        <p:txBody>
          <a:bodyPr vert="horz" lIns="91440" tIns="45720" rIns="91440" bIns="45720" rtlCol="0" anchor="ctr"/>
          <a:lstStyle>
            <a:lvl1pPr algn="l">
              <a:defRPr sz="1200">
                <a:solidFill>
                  <a:schemeClr val="tx1">
                    <a:tint val="75000"/>
                  </a:schemeClr>
                </a:solidFill>
              </a:defRPr>
            </a:lvl1pPr>
          </a:lstStyle>
          <a:p>
            <a:fld id="{6A0E29A6-5332-4CB3-A6CB-9350FDB35A2C}" type="datetimeFigureOut">
              <a:rPr lang="en-US" smtClean="0"/>
              <a:t>7/20/2015</a:t>
            </a:fld>
            <a:endParaRPr lang="en-US"/>
          </a:p>
        </p:txBody>
      </p:sp>
      <p:sp>
        <p:nvSpPr>
          <p:cNvPr id="5" name="Footer Placeholder 4"/>
          <p:cNvSpPr>
            <a:spLocks noGrp="1"/>
          </p:cNvSpPr>
          <p:nvPr>
            <p:ph type="ftr" sz="quarter" idx="3"/>
          </p:nvPr>
        </p:nvSpPr>
        <p:spPr>
          <a:xfrm>
            <a:off x="2499360" y="11865187"/>
            <a:ext cx="2316480" cy="6815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242560" y="11865187"/>
            <a:ext cx="1706880" cy="681567"/>
          </a:xfrm>
          <a:prstGeom prst="rect">
            <a:avLst/>
          </a:prstGeom>
        </p:spPr>
        <p:txBody>
          <a:bodyPr vert="horz" lIns="91440" tIns="45720" rIns="91440" bIns="45720" rtlCol="0" anchor="ctr"/>
          <a:lstStyle>
            <a:lvl1pPr algn="r">
              <a:defRPr sz="1200">
                <a:solidFill>
                  <a:schemeClr val="tx1">
                    <a:tint val="75000"/>
                  </a:schemeClr>
                </a:solidFill>
              </a:defRPr>
            </a:lvl1pPr>
          </a:lstStyle>
          <a:p>
            <a:fld id="{C17E61F4-E899-450D-81D5-ABD7888622C3}" type="slidenum">
              <a:rPr lang="en-US" smtClean="0"/>
              <a:t>‹#›</a:t>
            </a:fld>
            <a:endParaRPr lang="en-US"/>
          </a:p>
        </p:txBody>
      </p:sp>
    </p:spTree>
    <p:extLst>
      <p:ext uri="{BB962C8B-B14F-4D97-AF65-F5344CB8AC3E}">
        <p14:creationId xmlns:p14="http://schemas.microsoft.com/office/powerpoint/2010/main" val="2938584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p:cNvGraphicFramePr>
            <a:graphicFrameLocks/>
          </p:cNvGraphicFramePr>
          <p:nvPr>
            <p:extLst>
              <p:ext uri="{D42A27DB-BD31-4B8C-83A1-F6EECF244321}">
                <p14:modId xmlns:p14="http://schemas.microsoft.com/office/powerpoint/2010/main" val="2207467512"/>
              </p:ext>
            </p:extLst>
          </p:nvPr>
        </p:nvGraphicFramePr>
        <p:xfrm>
          <a:off x="830647" y="3207610"/>
          <a:ext cx="5791200" cy="2133600"/>
        </p:xfrm>
        <a:graphic>
          <a:graphicData uri="http://schemas.openxmlformats.org/drawingml/2006/chart">
            <c:chart xmlns:c="http://schemas.openxmlformats.org/drawingml/2006/chart" xmlns:r="http://schemas.openxmlformats.org/officeDocument/2006/relationships" r:id="rId2"/>
          </a:graphicData>
        </a:graphic>
      </p:graphicFrame>
      <p:sp>
        <p:nvSpPr>
          <p:cNvPr id="91" name="Rounded Rectangular Callout 90"/>
          <p:cNvSpPr/>
          <p:nvPr/>
        </p:nvSpPr>
        <p:spPr>
          <a:xfrm>
            <a:off x="3963289" y="11281472"/>
            <a:ext cx="2547525" cy="941427"/>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30647" y="388211"/>
            <a:ext cx="5791200" cy="830989"/>
          </a:xfrm>
          <a:prstGeom prst="rect">
            <a:avLst/>
          </a:prstGeom>
          <a:solidFill>
            <a:schemeClr val="accent1"/>
          </a:solidFill>
        </p:spPr>
        <p:txBody>
          <a:bodyPr wrap="square" lIns="91430" tIns="45716" rIns="91430" bIns="45716" rtlCol="0">
            <a:spAutoFit/>
          </a:bodyPr>
          <a:lstStyle/>
          <a:p>
            <a:pPr algn="ctr"/>
            <a:r>
              <a:rPr lang="en-US" sz="2400" b="1" dirty="0">
                <a:solidFill>
                  <a:schemeClr val="bg1"/>
                </a:solidFill>
              </a:rPr>
              <a:t>2014 By the Numbers:</a:t>
            </a:r>
          </a:p>
          <a:p>
            <a:pPr algn="ctr"/>
            <a:r>
              <a:rPr lang="en-US" sz="2400" b="1" dirty="0">
                <a:solidFill>
                  <a:schemeClr val="bg1"/>
                </a:solidFill>
              </a:rPr>
              <a:t>Stony Brook Public Library</a:t>
            </a:r>
          </a:p>
        </p:txBody>
      </p:sp>
      <p:sp>
        <p:nvSpPr>
          <p:cNvPr id="5" name="TextBox 4"/>
          <p:cNvSpPr txBox="1"/>
          <p:nvPr/>
        </p:nvSpPr>
        <p:spPr>
          <a:xfrm>
            <a:off x="830647" y="1836011"/>
            <a:ext cx="5791200" cy="1015655"/>
          </a:xfrm>
          <a:prstGeom prst="rect">
            <a:avLst/>
          </a:prstGeom>
          <a:noFill/>
        </p:spPr>
        <p:txBody>
          <a:bodyPr wrap="square" lIns="91430" tIns="45716" rIns="91430" bIns="45716" rtlCol="0">
            <a:spAutoFit/>
          </a:bodyPr>
          <a:lstStyle/>
          <a:p>
            <a:r>
              <a:rPr lang="en-US" sz="4800" dirty="0"/>
              <a:t>69,000 visits </a:t>
            </a:r>
          </a:p>
          <a:p>
            <a:r>
              <a:rPr lang="en-US" sz="1200" dirty="0"/>
              <a:t>2 visits per capita</a:t>
            </a:r>
          </a:p>
        </p:txBody>
      </p:sp>
      <p:sp>
        <p:nvSpPr>
          <p:cNvPr id="6" name="Rectangle 5"/>
          <p:cNvSpPr/>
          <p:nvPr/>
        </p:nvSpPr>
        <p:spPr>
          <a:xfrm>
            <a:off x="4364423" y="1967129"/>
            <a:ext cx="1937558" cy="8845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rtlCol="0" anchor="ctr"/>
          <a:lstStyle/>
          <a:p>
            <a:pPr algn="ctr"/>
            <a:endParaRPr lang="en-US" dirty="0"/>
          </a:p>
        </p:txBody>
      </p:sp>
      <p:sp>
        <p:nvSpPr>
          <p:cNvPr id="7" name="Right Arrow 6"/>
          <p:cNvSpPr/>
          <p:nvPr/>
        </p:nvSpPr>
        <p:spPr>
          <a:xfrm rot="16200000">
            <a:off x="4373314" y="2153340"/>
            <a:ext cx="536817" cy="381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rtlCol="0" anchor="ctr"/>
          <a:lstStyle/>
          <a:p>
            <a:pPr algn="ctr"/>
            <a:endParaRPr lang="en-US" sz="2000" dirty="0"/>
          </a:p>
        </p:txBody>
      </p:sp>
      <p:sp>
        <p:nvSpPr>
          <p:cNvPr id="8" name="TextBox 7"/>
          <p:cNvSpPr txBox="1"/>
          <p:nvPr/>
        </p:nvSpPr>
        <p:spPr>
          <a:xfrm>
            <a:off x="4786608" y="1988411"/>
            <a:ext cx="922027" cy="769433"/>
          </a:xfrm>
          <a:prstGeom prst="rect">
            <a:avLst/>
          </a:prstGeom>
          <a:noFill/>
        </p:spPr>
        <p:txBody>
          <a:bodyPr wrap="none" lIns="91430" tIns="45716" rIns="91430" bIns="45716" rtlCol="0">
            <a:spAutoFit/>
          </a:bodyPr>
          <a:lstStyle/>
          <a:p>
            <a:r>
              <a:rPr lang="en-US" sz="4400" dirty="0">
                <a:solidFill>
                  <a:schemeClr val="bg1"/>
                </a:solidFill>
              </a:rPr>
              <a:t>7%</a:t>
            </a:r>
          </a:p>
        </p:txBody>
      </p:sp>
      <p:sp>
        <p:nvSpPr>
          <p:cNvPr id="9" name="Rectangle 8"/>
          <p:cNvSpPr/>
          <p:nvPr/>
        </p:nvSpPr>
        <p:spPr>
          <a:xfrm>
            <a:off x="5575306" y="2086235"/>
            <a:ext cx="726654" cy="646323"/>
          </a:xfrm>
          <a:prstGeom prst="rect">
            <a:avLst/>
          </a:prstGeom>
        </p:spPr>
        <p:txBody>
          <a:bodyPr wrap="none" lIns="91430" tIns="45716" rIns="91430" bIns="45716">
            <a:spAutoFit/>
          </a:bodyPr>
          <a:lstStyle/>
          <a:p>
            <a:r>
              <a:rPr lang="en-US" dirty="0" smtClean="0">
                <a:solidFill>
                  <a:schemeClr val="bg1"/>
                </a:solidFill>
              </a:rPr>
              <a:t>since </a:t>
            </a:r>
          </a:p>
          <a:p>
            <a:r>
              <a:rPr lang="en-US" dirty="0" smtClean="0">
                <a:solidFill>
                  <a:schemeClr val="bg1"/>
                </a:solidFill>
              </a:rPr>
              <a:t>2013</a:t>
            </a:r>
            <a:endParaRPr lang="en-US" dirty="0">
              <a:solidFill>
                <a:schemeClr val="bg1"/>
              </a:solidFill>
            </a:endParaRPr>
          </a:p>
        </p:txBody>
      </p:sp>
      <p:sp>
        <p:nvSpPr>
          <p:cNvPr id="10" name="TextBox 9"/>
          <p:cNvSpPr txBox="1"/>
          <p:nvPr/>
        </p:nvSpPr>
        <p:spPr>
          <a:xfrm>
            <a:off x="792548" y="1226410"/>
            <a:ext cx="5791200" cy="600156"/>
          </a:xfrm>
          <a:prstGeom prst="rect">
            <a:avLst/>
          </a:prstGeom>
          <a:noFill/>
        </p:spPr>
        <p:txBody>
          <a:bodyPr wrap="square" lIns="91430" tIns="45716" rIns="91430" bIns="45716" rtlCol="0">
            <a:spAutoFit/>
          </a:bodyPr>
          <a:lstStyle/>
          <a:p>
            <a:r>
              <a:rPr lang="en-US" sz="1100" dirty="0"/>
              <a:t>Lorem ipsum dolor sit </a:t>
            </a:r>
            <a:r>
              <a:rPr lang="en-US" sz="1100" dirty="0" err="1"/>
              <a:t>amet</a:t>
            </a:r>
            <a:r>
              <a:rPr lang="en-US" sz="1100" dirty="0"/>
              <a:t>, </a:t>
            </a:r>
            <a:r>
              <a:rPr lang="en-US" sz="1100" dirty="0" err="1"/>
              <a:t>consectetur</a:t>
            </a:r>
            <a:r>
              <a:rPr lang="en-US" sz="1100" dirty="0"/>
              <a:t> </a:t>
            </a:r>
            <a:r>
              <a:rPr lang="en-US" sz="1100" dirty="0" err="1"/>
              <a:t>adipiscing</a:t>
            </a:r>
            <a:r>
              <a:rPr lang="en-US" sz="1100" dirty="0"/>
              <a:t> </a:t>
            </a:r>
            <a:r>
              <a:rPr lang="en-US" sz="1100" dirty="0" err="1"/>
              <a:t>elit</a:t>
            </a:r>
            <a:r>
              <a:rPr lang="en-US" sz="1100" dirty="0"/>
              <a:t>. </a:t>
            </a:r>
            <a:r>
              <a:rPr lang="en-US" sz="1100" dirty="0" err="1"/>
              <a:t>Nullam</a:t>
            </a:r>
            <a:r>
              <a:rPr lang="en-US" sz="1100" dirty="0"/>
              <a:t> libero </a:t>
            </a:r>
            <a:r>
              <a:rPr lang="en-US" sz="1100" dirty="0" err="1"/>
              <a:t>enim</a:t>
            </a:r>
            <a:r>
              <a:rPr lang="en-US" sz="1100" dirty="0"/>
              <a:t>, </a:t>
            </a:r>
            <a:r>
              <a:rPr lang="en-US" sz="1100" dirty="0" err="1"/>
              <a:t>vestibulum</a:t>
            </a:r>
            <a:r>
              <a:rPr lang="en-US" sz="1100" dirty="0"/>
              <a:t> </a:t>
            </a:r>
            <a:r>
              <a:rPr lang="en-US" sz="1100" dirty="0" err="1"/>
              <a:t>nec</a:t>
            </a:r>
            <a:r>
              <a:rPr lang="en-US" sz="1100" dirty="0"/>
              <a:t> </a:t>
            </a:r>
            <a:r>
              <a:rPr lang="en-US" sz="1100" dirty="0" err="1"/>
              <a:t>fermentum</a:t>
            </a:r>
            <a:r>
              <a:rPr lang="en-US" sz="1100" dirty="0"/>
              <a:t> a, </a:t>
            </a:r>
            <a:r>
              <a:rPr lang="en-US" sz="1100" dirty="0" err="1"/>
              <a:t>sagittis</a:t>
            </a:r>
            <a:r>
              <a:rPr lang="en-US" sz="1100" dirty="0"/>
              <a:t> id ligula. </a:t>
            </a:r>
            <a:r>
              <a:rPr lang="en-US" sz="1100" dirty="0" err="1"/>
              <a:t>Mauris</a:t>
            </a:r>
            <a:r>
              <a:rPr lang="en-US" sz="1100" dirty="0"/>
              <a:t> </a:t>
            </a:r>
            <a:r>
              <a:rPr lang="en-US" sz="1100" dirty="0" err="1"/>
              <a:t>vulputate</a:t>
            </a:r>
            <a:r>
              <a:rPr lang="en-US" sz="1100" dirty="0"/>
              <a:t>, </a:t>
            </a:r>
            <a:r>
              <a:rPr lang="en-US" sz="1100" dirty="0" err="1"/>
              <a:t>neque</a:t>
            </a:r>
            <a:r>
              <a:rPr lang="en-US" sz="1100" dirty="0"/>
              <a:t> sit </a:t>
            </a:r>
            <a:r>
              <a:rPr lang="en-US" sz="1100" dirty="0" err="1"/>
              <a:t>amet</a:t>
            </a:r>
            <a:r>
              <a:rPr lang="en-US" sz="1100" dirty="0"/>
              <a:t> </a:t>
            </a:r>
            <a:r>
              <a:rPr lang="en-US" sz="1100" dirty="0" err="1"/>
              <a:t>venenatis</a:t>
            </a:r>
            <a:r>
              <a:rPr lang="en-US" sz="1100" dirty="0"/>
              <a:t> </a:t>
            </a:r>
            <a:r>
              <a:rPr lang="en-US" sz="1100" dirty="0" err="1"/>
              <a:t>blandit</a:t>
            </a:r>
            <a:r>
              <a:rPr lang="en-US" sz="1100" dirty="0"/>
              <a:t>, </a:t>
            </a:r>
            <a:r>
              <a:rPr lang="en-US" sz="1100" dirty="0" err="1"/>
              <a:t>justo</a:t>
            </a:r>
            <a:r>
              <a:rPr lang="en-US" sz="1100" dirty="0"/>
              <a:t> </a:t>
            </a:r>
            <a:r>
              <a:rPr lang="en-US" sz="1100" dirty="0" err="1"/>
              <a:t>urna</a:t>
            </a:r>
            <a:r>
              <a:rPr lang="en-US" sz="1100" dirty="0"/>
              <a:t> </a:t>
            </a:r>
            <a:r>
              <a:rPr lang="en-US" sz="1100" dirty="0" err="1"/>
              <a:t>condimentum</a:t>
            </a:r>
            <a:r>
              <a:rPr lang="en-US" sz="1100" dirty="0"/>
              <a:t> </a:t>
            </a:r>
            <a:r>
              <a:rPr lang="en-US" sz="1100" dirty="0" err="1"/>
              <a:t>sapien</a:t>
            </a:r>
            <a:r>
              <a:rPr lang="en-US" sz="1100" dirty="0"/>
              <a:t>, </a:t>
            </a:r>
            <a:r>
              <a:rPr lang="en-US" sz="1100" dirty="0" err="1"/>
              <a:t>quis</a:t>
            </a:r>
            <a:r>
              <a:rPr lang="en-US" sz="1100" dirty="0"/>
              <a:t> </a:t>
            </a:r>
            <a:r>
              <a:rPr lang="en-US" sz="1100" dirty="0" err="1"/>
              <a:t>egestas</a:t>
            </a:r>
            <a:r>
              <a:rPr lang="en-US" sz="1100" dirty="0"/>
              <a:t> magna quam ac </a:t>
            </a:r>
            <a:r>
              <a:rPr lang="en-US" sz="1100" dirty="0" err="1"/>
              <a:t>nulla</a:t>
            </a:r>
            <a:r>
              <a:rPr lang="en-US" sz="1100" dirty="0"/>
              <a:t>. </a:t>
            </a:r>
            <a:endParaRPr lang="en-US" sz="1100" dirty="0">
              <a:solidFill>
                <a:schemeClr val="tx2"/>
              </a:solidFill>
            </a:endParaRPr>
          </a:p>
        </p:txBody>
      </p:sp>
      <p:sp>
        <p:nvSpPr>
          <p:cNvPr id="11" name="laptop"/>
          <p:cNvSpPr>
            <a:spLocks noEditPoints="1" noChangeArrowheads="1"/>
          </p:cNvSpPr>
          <p:nvPr/>
        </p:nvSpPr>
        <p:spPr bwMode="auto">
          <a:xfrm>
            <a:off x="4427404" y="6973676"/>
            <a:ext cx="2295803" cy="1727894"/>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chemeClr val="accent1">
              <a:lumMod val="40000"/>
              <a:lumOff val="60000"/>
            </a:schemeClr>
          </a:solidFill>
          <a:ln w="9525">
            <a:solidFill>
              <a:srgbClr val="000000"/>
            </a:solidFill>
            <a:miter lim="800000"/>
            <a:headEnd/>
            <a:tailEnd/>
          </a:ln>
        </p:spPr>
        <p:txBody>
          <a:bodyPr vert="horz" wrap="square" lIns="91430" tIns="45716" rIns="91430" bIns="45716" numCol="1" anchor="t" anchorCtr="0" compatLnSpc="1">
            <a:prstTxWarp prst="textNoShape">
              <a:avLst/>
            </a:prstTxWarp>
          </a:bodyPr>
          <a:lstStyle/>
          <a:p>
            <a:endParaRPr lang="en-US">
              <a:solidFill>
                <a:schemeClr val="accent1"/>
              </a:solidFill>
            </a:endParaRPr>
          </a:p>
        </p:txBody>
      </p:sp>
      <p:sp>
        <p:nvSpPr>
          <p:cNvPr id="12" name="TextBox 11"/>
          <p:cNvSpPr txBox="1"/>
          <p:nvPr/>
        </p:nvSpPr>
        <p:spPr>
          <a:xfrm>
            <a:off x="4991262" y="7441708"/>
            <a:ext cx="1282510" cy="461657"/>
          </a:xfrm>
          <a:prstGeom prst="rect">
            <a:avLst/>
          </a:prstGeom>
          <a:noFill/>
        </p:spPr>
        <p:txBody>
          <a:bodyPr wrap="none" lIns="91430" tIns="45716" rIns="91430" bIns="45716" rtlCol="0">
            <a:spAutoFit/>
          </a:bodyPr>
          <a:lstStyle/>
          <a:p>
            <a:pPr algn="ctr"/>
            <a:r>
              <a:rPr lang="en-US" sz="1200" dirty="0"/>
              <a:t>public computer </a:t>
            </a:r>
          </a:p>
          <a:p>
            <a:pPr algn="ctr"/>
            <a:r>
              <a:rPr lang="en-US" sz="1200" dirty="0"/>
              <a:t>sessions</a:t>
            </a:r>
          </a:p>
        </p:txBody>
      </p:sp>
      <p:sp>
        <p:nvSpPr>
          <p:cNvPr id="13" name="TextBox 12"/>
          <p:cNvSpPr txBox="1"/>
          <p:nvPr/>
        </p:nvSpPr>
        <p:spPr>
          <a:xfrm>
            <a:off x="830658" y="5341210"/>
            <a:ext cx="965309" cy="1446542"/>
          </a:xfrm>
          <a:prstGeom prst="rect">
            <a:avLst/>
          </a:prstGeom>
          <a:noFill/>
        </p:spPr>
        <p:txBody>
          <a:bodyPr wrap="none" lIns="91430" tIns="45716" rIns="91430" bIns="45716" rtlCol="0">
            <a:spAutoFit/>
          </a:bodyPr>
          <a:lstStyle/>
          <a:p>
            <a:pPr algn="ctr"/>
            <a:r>
              <a:rPr lang="en-US" sz="4400" dirty="0">
                <a:solidFill>
                  <a:schemeClr val="accent1">
                    <a:lumMod val="75000"/>
                  </a:schemeClr>
                </a:solidFill>
                <a:latin typeface="Wingdings 2" panose="05020102010507070707" pitchFamily="18" charset="2"/>
              </a:rPr>
              <a:t>1</a:t>
            </a:r>
          </a:p>
          <a:p>
            <a:pPr algn="ctr"/>
            <a:r>
              <a:rPr lang="en-US" sz="2000" b="1" dirty="0">
                <a:solidFill>
                  <a:schemeClr val="accent1"/>
                </a:solidFill>
              </a:rPr>
              <a:t>99,113</a:t>
            </a:r>
          </a:p>
          <a:p>
            <a:pPr algn="ctr"/>
            <a:r>
              <a:rPr lang="en-US" sz="1200" dirty="0"/>
              <a:t>items </a:t>
            </a:r>
          </a:p>
          <a:p>
            <a:pPr algn="ctr"/>
            <a:r>
              <a:rPr lang="en-US" sz="1200" dirty="0"/>
              <a:t>circulated</a:t>
            </a:r>
          </a:p>
        </p:txBody>
      </p:sp>
      <p:sp>
        <p:nvSpPr>
          <p:cNvPr id="14" name="TextBox 13"/>
          <p:cNvSpPr txBox="1"/>
          <p:nvPr/>
        </p:nvSpPr>
        <p:spPr>
          <a:xfrm>
            <a:off x="3264161" y="6218471"/>
            <a:ext cx="3037799" cy="830989"/>
          </a:xfrm>
          <a:prstGeom prst="rect">
            <a:avLst/>
          </a:prstGeom>
          <a:noFill/>
        </p:spPr>
        <p:txBody>
          <a:bodyPr wrap="none" lIns="91430" tIns="45716" rIns="91430" bIns="45716" rtlCol="0">
            <a:spAutoFit/>
          </a:bodyPr>
          <a:lstStyle/>
          <a:p>
            <a:r>
              <a:rPr lang="en-US" b="1" dirty="0" smtClean="0">
                <a:solidFill>
                  <a:schemeClr val="accent1"/>
                </a:solidFill>
              </a:rPr>
              <a:t>www.stonybrooklibrary.org</a:t>
            </a:r>
          </a:p>
          <a:p>
            <a:pPr algn="ctr"/>
            <a:r>
              <a:rPr lang="en-US" sz="1200" dirty="0"/>
              <a:t>109,520 website visits</a:t>
            </a:r>
          </a:p>
          <a:p>
            <a:endParaRPr lang="en-US" dirty="0"/>
          </a:p>
        </p:txBody>
      </p:sp>
      <p:sp>
        <p:nvSpPr>
          <p:cNvPr id="15" name="TextBox 14"/>
          <p:cNvSpPr txBox="1"/>
          <p:nvPr/>
        </p:nvSpPr>
        <p:spPr>
          <a:xfrm>
            <a:off x="1964091" y="5382421"/>
            <a:ext cx="912498" cy="1384986"/>
          </a:xfrm>
          <a:prstGeom prst="rect">
            <a:avLst/>
          </a:prstGeom>
          <a:solidFill>
            <a:schemeClr val="accent1"/>
          </a:solidFill>
        </p:spPr>
        <p:txBody>
          <a:bodyPr wrap="square" lIns="91430" tIns="45716" rIns="91430" bIns="45716" rtlCol="0">
            <a:spAutoFit/>
          </a:bodyPr>
          <a:lstStyle/>
          <a:p>
            <a:pPr algn="ctr"/>
            <a:r>
              <a:rPr lang="en-US" sz="3600" b="1" dirty="0">
                <a:solidFill>
                  <a:schemeClr val="bg1"/>
                </a:solidFill>
              </a:rPr>
              <a:t>?</a:t>
            </a:r>
          </a:p>
          <a:p>
            <a:pPr algn="ctr"/>
            <a:r>
              <a:rPr lang="en-US" sz="1200" dirty="0">
                <a:solidFill>
                  <a:schemeClr val="bg1"/>
                </a:solidFill>
              </a:rPr>
              <a:t>72,982</a:t>
            </a:r>
          </a:p>
          <a:p>
            <a:pPr algn="ctr"/>
            <a:r>
              <a:rPr lang="en-US" sz="1200" dirty="0">
                <a:solidFill>
                  <a:schemeClr val="bg1"/>
                </a:solidFill>
              </a:rPr>
              <a:t>reference questions answered</a:t>
            </a:r>
          </a:p>
        </p:txBody>
      </p:sp>
      <p:cxnSp>
        <p:nvCxnSpPr>
          <p:cNvPr id="16" name="Straight Connector 15"/>
          <p:cNvCxnSpPr/>
          <p:nvPr/>
        </p:nvCxnSpPr>
        <p:spPr>
          <a:xfrm>
            <a:off x="935422" y="1912210"/>
            <a:ext cx="564832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25808" y="7154973"/>
            <a:ext cx="1013399" cy="369324"/>
          </a:xfrm>
          <a:prstGeom prst="rect">
            <a:avLst/>
          </a:prstGeom>
          <a:noFill/>
        </p:spPr>
        <p:txBody>
          <a:bodyPr wrap="none" lIns="91430" tIns="45716" rIns="91430" bIns="45716" rtlCol="0">
            <a:spAutoFit/>
          </a:bodyPr>
          <a:lstStyle/>
          <a:p>
            <a:r>
              <a:rPr lang="en-US" b="1" dirty="0" smtClean="0"/>
              <a:t>233,844</a:t>
            </a:r>
            <a:endParaRPr lang="en-US" b="1" dirty="0"/>
          </a:p>
        </p:txBody>
      </p:sp>
      <p:sp>
        <p:nvSpPr>
          <p:cNvPr id="19" name="TextBox 18"/>
          <p:cNvSpPr txBox="1"/>
          <p:nvPr/>
        </p:nvSpPr>
        <p:spPr>
          <a:xfrm>
            <a:off x="935422" y="2979695"/>
            <a:ext cx="4175162" cy="646323"/>
          </a:xfrm>
          <a:prstGeom prst="rect">
            <a:avLst/>
          </a:prstGeom>
          <a:noFill/>
        </p:spPr>
        <p:txBody>
          <a:bodyPr wrap="none" lIns="91430" tIns="45716" rIns="91430" bIns="45716" rtlCol="0">
            <a:spAutoFit/>
          </a:bodyPr>
          <a:lstStyle/>
          <a:p>
            <a:r>
              <a:rPr lang="en-US" dirty="0" smtClean="0"/>
              <a:t>Total program attendance almost </a:t>
            </a:r>
            <a:r>
              <a:rPr lang="en-US" b="1" dirty="0" smtClean="0">
                <a:solidFill>
                  <a:schemeClr val="accent1"/>
                </a:solidFill>
              </a:rPr>
              <a:t>tripled </a:t>
            </a:r>
          </a:p>
          <a:p>
            <a:r>
              <a:rPr lang="en-US" dirty="0" smtClean="0"/>
              <a:t>in the past decade:</a:t>
            </a:r>
          </a:p>
        </p:txBody>
      </p:sp>
      <p:sp>
        <p:nvSpPr>
          <p:cNvPr id="20" name="TextBox 19"/>
          <p:cNvSpPr txBox="1"/>
          <p:nvPr/>
        </p:nvSpPr>
        <p:spPr>
          <a:xfrm>
            <a:off x="3140267" y="4942590"/>
            <a:ext cx="1300336" cy="246213"/>
          </a:xfrm>
          <a:prstGeom prst="rect">
            <a:avLst/>
          </a:prstGeom>
          <a:noFill/>
        </p:spPr>
        <p:txBody>
          <a:bodyPr wrap="none" lIns="91430" tIns="45716" rIns="91430" bIns="45716" rtlCol="0">
            <a:spAutoFit/>
          </a:bodyPr>
          <a:lstStyle/>
          <a:p>
            <a:r>
              <a:rPr lang="en-US" sz="1000" dirty="0"/>
              <a:t>Program Attendance</a:t>
            </a:r>
          </a:p>
        </p:txBody>
      </p:sp>
      <p:cxnSp>
        <p:nvCxnSpPr>
          <p:cNvPr id="21" name="Straight Connector 20"/>
          <p:cNvCxnSpPr/>
          <p:nvPr/>
        </p:nvCxnSpPr>
        <p:spPr>
          <a:xfrm>
            <a:off x="2995409" y="6179410"/>
            <a:ext cx="348356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849822" y="5341210"/>
            <a:ext cx="0" cy="14465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053352" y="7192252"/>
            <a:ext cx="1311071" cy="1275939"/>
            <a:chOff x="149557" y="7312788"/>
            <a:chExt cx="1311071" cy="1275939"/>
          </a:xfrm>
        </p:grpSpPr>
        <p:sp>
          <p:nvSpPr>
            <p:cNvPr id="24" name="Arc 23"/>
            <p:cNvSpPr/>
            <p:nvPr/>
          </p:nvSpPr>
          <p:spPr>
            <a:xfrm rot="19039028">
              <a:off x="149557" y="7312788"/>
              <a:ext cx="1311071" cy="1275939"/>
            </a:xfrm>
            <a:prstGeom prst="arc">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n w="57150">
                  <a:solidFill>
                    <a:schemeClr val="tx1"/>
                  </a:solidFill>
                </a:ln>
              </a:endParaRPr>
            </a:p>
          </p:txBody>
        </p:sp>
        <p:sp>
          <p:nvSpPr>
            <p:cNvPr id="25" name="Oval 24"/>
            <p:cNvSpPr/>
            <p:nvPr/>
          </p:nvSpPr>
          <p:spPr>
            <a:xfrm>
              <a:off x="705786" y="7731107"/>
              <a:ext cx="198611" cy="19861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c 25"/>
            <p:cNvSpPr/>
            <p:nvPr/>
          </p:nvSpPr>
          <p:spPr>
            <a:xfrm rot="19039028">
              <a:off x="270534" y="7488948"/>
              <a:ext cx="1022884" cy="934307"/>
            </a:xfrm>
            <a:prstGeom prst="arc">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n w="57150">
                  <a:solidFill>
                    <a:schemeClr val="tx1"/>
                  </a:solidFill>
                </a:ln>
              </a:endParaRPr>
            </a:p>
          </p:txBody>
        </p:sp>
        <p:sp>
          <p:nvSpPr>
            <p:cNvPr id="27" name="Arc 26"/>
            <p:cNvSpPr/>
            <p:nvPr/>
          </p:nvSpPr>
          <p:spPr>
            <a:xfrm rot="19039028">
              <a:off x="407196" y="7657080"/>
              <a:ext cx="732542" cy="647766"/>
            </a:xfrm>
            <a:prstGeom prst="arc">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n w="57150">
                  <a:solidFill>
                    <a:schemeClr val="tx1"/>
                  </a:solidFill>
                </a:ln>
              </a:endParaRPr>
            </a:p>
          </p:txBody>
        </p:sp>
      </p:grpSp>
      <p:sp>
        <p:nvSpPr>
          <p:cNvPr id="28" name="TextBox 27"/>
          <p:cNvSpPr txBox="1"/>
          <p:nvPr/>
        </p:nvSpPr>
        <p:spPr>
          <a:xfrm>
            <a:off x="2157523" y="7108197"/>
            <a:ext cx="1111314" cy="738656"/>
          </a:xfrm>
          <a:prstGeom prst="rect">
            <a:avLst/>
          </a:prstGeom>
          <a:noFill/>
        </p:spPr>
        <p:txBody>
          <a:bodyPr wrap="square" lIns="91430" tIns="45716" rIns="91430" bIns="45716" rtlCol="0">
            <a:spAutoFit/>
          </a:bodyPr>
          <a:lstStyle/>
          <a:p>
            <a:pPr algn="ctr"/>
            <a:r>
              <a:rPr lang="en-US" b="1" dirty="0" smtClean="0">
                <a:solidFill>
                  <a:schemeClr val="accent1"/>
                </a:solidFill>
              </a:rPr>
              <a:t>78,112 </a:t>
            </a:r>
          </a:p>
          <a:p>
            <a:pPr algn="ctr"/>
            <a:r>
              <a:rPr lang="en-US" sz="1200" dirty="0"/>
              <a:t>wireless </a:t>
            </a:r>
          </a:p>
          <a:p>
            <a:pPr algn="ctr"/>
            <a:r>
              <a:rPr lang="en-US" sz="1200" dirty="0"/>
              <a:t>access uses</a:t>
            </a:r>
          </a:p>
        </p:txBody>
      </p:sp>
      <p:cxnSp>
        <p:nvCxnSpPr>
          <p:cNvPr id="29" name="Straight Connector 28"/>
          <p:cNvCxnSpPr/>
          <p:nvPr/>
        </p:nvCxnSpPr>
        <p:spPr>
          <a:xfrm>
            <a:off x="830647" y="6787760"/>
            <a:ext cx="564832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762405" y="5458289"/>
            <a:ext cx="2612362" cy="584767"/>
          </a:xfrm>
          <a:prstGeom prst="rect">
            <a:avLst/>
          </a:prstGeom>
          <a:noFill/>
        </p:spPr>
        <p:txBody>
          <a:bodyPr wrap="none" lIns="91430" tIns="45716" rIns="91430" bIns="45716" rtlCol="0">
            <a:spAutoFit/>
          </a:bodyPr>
          <a:lstStyle/>
          <a:p>
            <a:r>
              <a:rPr lang="en-US" sz="3200" b="1" dirty="0" smtClean="0">
                <a:solidFill>
                  <a:schemeClr val="accent1"/>
                </a:solidFill>
              </a:rPr>
              <a:t>16,941 </a:t>
            </a:r>
            <a:r>
              <a:rPr lang="en-US" sz="1200" dirty="0" smtClean="0"/>
              <a:t>e-books </a:t>
            </a:r>
            <a:r>
              <a:rPr lang="en-US" sz="1200" dirty="0"/>
              <a:t>borrowed</a:t>
            </a:r>
          </a:p>
        </p:txBody>
      </p:sp>
      <p:grpSp>
        <p:nvGrpSpPr>
          <p:cNvPr id="31" name="Group 30"/>
          <p:cNvGrpSpPr/>
          <p:nvPr/>
        </p:nvGrpSpPr>
        <p:grpSpPr>
          <a:xfrm>
            <a:off x="3233116" y="5392790"/>
            <a:ext cx="500684" cy="710659"/>
            <a:chOff x="685800" y="7042257"/>
            <a:chExt cx="685800" cy="972804"/>
          </a:xfrm>
        </p:grpSpPr>
        <p:sp>
          <p:nvSpPr>
            <p:cNvPr id="32" name="Rounded Rectangle 31"/>
            <p:cNvSpPr/>
            <p:nvPr/>
          </p:nvSpPr>
          <p:spPr>
            <a:xfrm>
              <a:off x="685800" y="7042257"/>
              <a:ext cx="685800" cy="9728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00100" y="7162802"/>
              <a:ext cx="457199" cy="67372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4" name="Straight Connector 33"/>
          <p:cNvCxnSpPr/>
          <p:nvPr/>
        </p:nvCxnSpPr>
        <p:spPr>
          <a:xfrm>
            <a:off x="3402515" y="5569810"/>
            <a:ext cx="17381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402515" y="5646010"/>
            <a:ext cx="17381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407581" y="5722172"/>
            <a:ext cx="17381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402514" y="5798410"/>
            <a:ext cx="17381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407580" y="5874610"/>
            <a:ext cx="173819"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3456391" y="6004963"/>
            <a:ext cx="76200" cy="762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rtlCol="0" anchor="ctr"/>
          <a:lstStyle/>
          <a:p>
            <a:pPr algn="ctr"/>
            <a:endParaRPr lang="en-US"/>
          </a:p>
        </p:txBody>
      </p:sp>
      <p:grpSp>
        <p:nvGrpSpPr>
          <p:cNvPr id="40" name="Group 39"/>
          <p:cNvGrpSpPr/>
          <p:nvPr/>
        </p:nvGrpSpPr>
        <p:grpSpPr>
          <a:xfrm>
            <a:off x="794582" y="6898874"/>
            <a:ext cx="1087200" cy="1790876"/>
            <a:chOff x="1395026" y="5168097"/>
            <a:chExt cx="1319577" cy="2173657"/>
          </a:xfrm>
        </p:grpSpPr>
        <p:grpSp>
          <p:nvGrpSpPr>
            <p:cNvPr id="41" name="Group 40"/>
            <p:cNvGrpSpPr/>
            <p:nvPr/>
          </p:nvGrpSpPr>
          <p:grpSpPr>
            <a:xfrm>
              <a:off x="1395026" y="5168097"/>
              <a:ext cx="304800" cy="651680"/>
              <a:chOff x="939960" y="8024523"/>
              <a:chExt cx="304800" cy="651680"/>
            </a:xfrm>
          </p:grpSpPr>
          <p:sp>
            <p:nvSpPr>
              <p:cNvPr id="69" name="Snip Same Side Corner Rectangle 68"/>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1731608" y="5168097"/>
              <a:ext cx="304800" cy="651680"/>
              <a:chOff x="939960" y="8024523"/>
              <a:chExt cx="304800" cy="651680"/>
            </a:xfrm>
          </p:grpSpPr>
          <p:sp>
            <p:nvSpPr>
              <p:cNvPr id="67" name="Snip Same Side Corner Rectangle 66"/>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2061872" y="5168097"/>
              <a:ext cx="304800" cy="651680"/>
              <a:chOff x="939960" y="8024523"/>
              <a:chExt cx="304800" cy="651680"/>
            </a:xfrm>
          </p:grpSpPr>
          <p:sp>
            <p:nvSpPr>
              <p:cNvPr id="65" name="Snip Same Side Corner Rectangle 64"/>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2395247" y="5168097"/>
              <a:ext cx="304800" cy="651680"/>
              <a:chOff x="939960" y="8024523"/>
              <a:chExt cx="304800" cy="651680"/>
            </a:xfrm>
          </p:grpSpPr>
          <p:sp>
            <p:nvSpPr>
              <p:cNvPr id="63" name="Snip Same Side Corner Rectangle 62"/>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1425928" y="6690074"/>
              <a:ext cx="304800" cy="651680"/>
              <a:chOff x="939960" y="8024523"/>
              <a:chExt cx="304800" cy="651680"/>
            </a:xfrm>
          </p:grpSpPr>
          <p:sp>
            <p:nvSpPr>
              <p:cNvPr id="61" name="Snip Same Side Corner Rectangle 60"/>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1762510" y="6690074"/>
              <a:ext cx="304800" cy="651680"/>
              <a:chOff x="939960" y="8024523"/>
              <a:chExt cx="304800" cy="651680"/>
            </a:xfrm>
          </p:grpSpPr>
          <p:sp>
            <p:nvSpPr>
              <p:cNvPr id="59" name="Snip Same Side Corner Rectangle 58"/>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1420394" y="5928074"/>
              <a:ext cx="304800" cy="651680"/>
              <a:chOff x="939960" y="8024523"/>
              <a:chExt cx="304800" cy="651680"/>
            </a:xfrm>
          </p:grpSpPr>
          <p:sp>
            <p:nvSpPr>
              <p:cNvPr id="57" name="Snip Same Side Corner Rectangle 56"/>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p:cNvGrpSpPr/>
            <p:nvPr/>
          </p:nvGrpSpPr>
          <p:grpSpPr>
            <a:xfrm>
              <a:off x="1756976" y="5927207"/>
              <a:ext cx="304800" cy="651680"/>
              <a:chOff x="939960" y="8024523"/>
              <a:chExt cx="304800" cy="651680"/>
            </a:xfrm>
          </p:grpSpPr>
          <p:sp>
            <p:nvSpPr>
              <p:cNvPr id="55" name="Snip Same Side Corner Rectangle 54"/>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p:cNvGrpSpPr/>
            <p:nvPr/>
          </p:nvGrpSpPr>
          <p:grpSpPr>
            <a:xfrm>
              <a:off x="2090447" y="5928074"/>
              <a:ext cx="304800" cy="651680"/>
              <a:chOff x="939960" y="8024523"/>
              <a:chExt cx="304800" cy="651680"/>
            </a:xfrm>
          </p:grpSpPr>
          <p:sp>
            <p:nvSpPr>
              <p:cNvPr id="53" name="Snip Same Side Corner Rectangle 52"/>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2409803" y="5928074"/>
              <a:ext cx="304800" cy="651680"/>
              <a:chOff x="939960" y="8024523"/>
              <a:chExt cx="304800" cy="651680"/>
            </a:xfrm>
          </p:grpSpPr>
          <p:sp>
            <p:nvSpPr>
              <p:cNvPr id="51" name="Snip Same Side Corner Rectangle 50"/>
              <p:cNvSpPr/>
              <p:nvPr/>
            </p:nvSpPr>
            <p:spPr>
              <a:xfrm>
                <a:off x="939960" y="8340352"/>
                <a:ext cx="304800" cy="335851"/>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965328" y="8024523"/>
                <a:ext cx="254064" cy="254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1" name="TextBox 70"/>
          <p:cNvSpPr txBox="1"/>
          <p:nvPr/>
        </p:nvSpPr>
        <p:spPr>
          <a:xfrm>
            <a:off x="1424112" y="8183804"/>
            <a:ext cx="2792855" cy="553990"/>
          </a:xfrm>
          <a:prstGeom prst="rect">
            <a:avLst/>
          </a:prstGeom>
          <a:noFill/>
        </p:spPr>
        <p:txBody>
          <a:bodyPr wrap="square" lIns="91430" tIns="45716" rIns="91430" bIns="45716" rtlCol="0">
            <a:spAutoFit/>
          </a:bodyPr>
          <a:lstStyle/>
          <a:p>
            <a:r>
              <a:rPr lang="en-US" b="1" dirty="0" smtClean="0">
                <a:solidFill>
                  <a:schemeClr val="accent1"/>
                </a:solidFill>
              </a:rPr>
              <a:t>952 </a:t>
            </a:r>
            <a:r>
              <a:rPr lang="en-US" sz="1200" dirty="0"/>
              <a:t>seniors completed a computer skills  basics class series. </a:t>
            </a:r>
          </a:p>
        </p:txBody>
      </p:sp>
      <p:cxnSp>
        <p:nvCxnSpPr>
          <p:cNvPr id="72" name="Straight Connector 71"/>
          <p:cNvCxnSpPr/>
          <p:nvPr/>
        </p:nvCxnSpPr>
        <p:spPr>
          <a:xfrm>
            <a:off x="2230822" y="8061224"/>
            <a:ext cx="206769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2230822" y="6811967"/>
            <a:ext cx="0" cy="12594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2993098" y="5341210"/>
            <a:ext cx="0" cy="14465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904874" y="2979695"/>
            <a:ext cx="564832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794582" y="8839200"/>
            <a:ext cx="592862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4298518" y="6811967"/>
            <a:ext cx="0" cy="202723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719707" y="8839200"/>
            <a:ext cx="6003500" cy="553998"/>
          </a:xfrm>
          <a:prstGeom prst="rect">
            <a:avLst/>
          </a:prstGeom>
          <a:noFill/>
        </p:spPr>
        <p:txBody>
          <a:bodyPr wrap="square" rtlCol="0">
            <a:spAutoFit/>
          </a:bodyPr>
          <a:lstStyle/>
          <a:p>
            <a:r>
              <a:rPr lang="en-US" b="1" dirty="0" smtClean="0">
                <a:solidFill>
                  <a:schemeClr val="accent1"/>
                </a:solidFill>
              </a:rPr>
              <a:t>In their own words…</a:t>
            </a:r>
          </a:p>
          <a:p>
            <a:r>
              <a:rPr lang="en-US" sz="1200" dirty="0" smtClean="0"/>
              <a:t>Here’s what patrons have to say about Stony Brook Library:</a:t>
            </a:r>
            <a:endParaRPr lang="en-US" sz="1200" dirty="0"/>
          </a:p>
        </p:txBody>
      </p:sp>
      <p:sp>
        <p:nvSpPr>
          <p:cNvPr id="83" name="Rounded Rectangular Callout 82"/>
          <p:cNvSpPr/>
          <p:nvPr/>
        </p:nvSpPr>
        <p:spPr>
          <a:xfrm>
            <a:off x="630988" y="9471720"/>
            <a:ext cx="2547525" cy="941427"/>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680298" y="9498747"/>
            <a:ext cx="2449822" cy="830997"/>
          </a:xfrm>
          <a:prstGeom prst="rect">
            <a:avLst/>
          </a:prstGeom>
          <a:noFill/>
        </p:spPr>
        <p:txBody>
          <a:bodyPr wrap="square" rtlCol="0">
            <a:spAutoFit/>
          </a:bodyPr>
          <a:lstStyle/>
          <a:p>
            <a:r>
              <a:rPr lang="en-US" sz="1200" dirty="0" smtClean="0"/>
              <a:t>I loved being able to spend time with my child and bond over my love for books.</a:t>
            </a:r>
          </a:p>
          <a:p>
            <a:pPr algn="r"/>
            <a:r>
              <a:rPr lang="en-US" sz="1200" dirty="0" smtClean="0"/>
              <a:t>-</a:t>
            </a:r>
            <a:r>
              <a:rPr lang="en-US" sz="1200" dirty="0" err="1" smtClean="0"/>
              <a:t>Storytime</a:t>
            </a:r>
            <a:r>
              <a:rPr lang="en-US" sz="1200" dirty="0" smtClean="0"/>
              <a:t> Participant</a:t>
            </a:r>
            <a:endParaRPr lang="en-US" sz="1200" dirty="0"/>
          </a:p>
        </p:txBody>
      </p:sp>
      <p:sp>
        <p:nvSpPr>
          <p:cNvPr id="85" name="Rounded Rectangular Callout 84"/>
          <p:cNvSpPr/>
          <p:nvPr/>
        </p:nvSpPr>
        <p:spPr>
          <a:xfrm>
            <a:off x="3827242" y="9507498"/>
            <a:ext cx="2547525" cy="1200329"/>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3857790" y="9507498"/>
            <a:ext cx="2449822" cy="1200329"/>
          </a:xfrm>
          <a:prstGeom prst="rect">
            <a:avLst/>
          </a:prstGeom>
          <a:noFill/>
        </p:spPr>
        <p:txBody>
          <a:bodyPr wrap="square" rtlCol="0">
            <a:spAutoFit/>
          </a:bodyPr>
          <a:lstStyle/>
          <a:p>
            <a:r>
              <a:rPr lang="en-US" sz="1200" dirty="0" smtClean="0"/>
              <a:t>Probably the most valuable resource, dollar for dollar, available to the community. I have found jobs, researched, located tax information, and done schoolwork. Thank you!!</a:t>
            </a:r>
          </a:p>
          <a:p>
            <a:pPr algn="r"/>
            <a:r>
              <a:rPr lang="en-US" sz="1200" dirty="0" smtClean="0"/>
              <a:t>-Public Computer User</a:t>
            </a:r>
            <a:endParaRPr lang="en-US" sz="1200" dirty="0"/>
          </a:p>
        </p:txBody>
      </p:sp>
      <p:sp>
        <p:nvSpPr>
          <p:cNvPr id="89" name="Rounded Rectangular Callout 88"/>
          <p:cNvSpPr/>
          <p:nvPr/>
        </p:nvSpPr>
        <p:spPr>
          <a:xfrm>
            <a:off x="467501" y="10736402"/>
            <a:ext cx="3085127" cy="1607760"/>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p:cNvSpPr txBox="1"/>
          <p:nvPr/>
        </p:nvSpPr>
        <p:spPr>
          <a:xfrm>
            <a:off x="570464" y="10774502"/>
            <a:ext cx="2881927" cy="1569660"/>
          </a:xfrm>
          <a:prstGeom prst="rect">
            <a:avLst/>
          </a:prstGeom>
          <a:noFill/>
        </p:spPr>
        <p:txBody>
          <a:bodyPr wrap="square" rtlCol="0">
            <a:spAutoFit/>
          </a:bodyPr>
          <a:lstStyle/>
          <a:p>
            <a:r>
              <a:rPr lang="en-US" sz="1200" dirty="0" smtClean="0"/>
              <a:t>The access to the internet afforded by the public library is most probably the only reason I’m not absolutely bereft of any and all computer skills. Were it not for the access, as well as the assistance rendered via classes offered, I would most likely be unemployed, if not unemployable. </a:t>
            </a:r>
          </a:p>
          <a:p>
            <a:pPr algn="r"/>
            <a:r>
              <a:rPr lang="en-US" sz="1200" dirty="0" smtClean="0"/>
              <a:t>-Computer Class Participant</a:t>
            </a:r>
            <a:endParaRPr lang="en-US" sz="1200" dirty="0"/>
          </a:p>
        </p:txBody>
      </p:sp>
      <p:sp>
        <p:nvSpPr>
          <p:cNvPr id="90" name="TextBox 89"/>
          <p:cNvSpPr txBox="1"/>
          <p:nvPr/>
        </p:nvSpPr>
        <p:spPr>
          <a:xfrm>
            <a:off x="4012140" y="11336686"/>
            <a:ext cx="2449822" cy="830997"/>
          </a:xfrm>
          <a:prstGeom prst="rect">
            <a:avLst/>
          </a:prstGeom>
          <a:noFill/>
        </p:spPr>
        <p:txBody>
          <a:bodyPr wrap="square" rtlCol="0">
            <a:spAutoFit/>
          </a:bodyPr>
          <a:lstStyle/>
          <a:p>
            <a:r>
              <a:rPr lang="en-US" sz="1200" dirty="0" smtClean="0"/>
              <a:t>Summer Reading made a difference. I saw a marked increase in my son’s reading ability and appreciation.</a:t>
            </a:r>
          </a:p>
          <a:p>
            <a:pPr algn="r"/>
            <a:r>
              <a:rPr lang="en-US" sz="1200" dirty="0" smtClean="0"/>
              <a:t>-Summer Reading Participant</a:t>
            </a:r>
            <a:endParaRPr lang="en-US" sz="1200" dirty="0"/>
          </a:p>
        </p:txBody>
      </p:sp>
    </p:spTree>
    <p:extLst>
      <p:ext uri="{BB962C8B-B14F-4D97-AF65-F5344CB8AC3E}">
        <p14:creationId xmlns:p14="http://schemas.microsoft.com/office/powerpoint/2010/main" val="4194818331"/>
      </p:ext>
    </p:extLst>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265</Words>
  <Application>Microsoft Office PowerPoint</Application>
  <PresentationFormat>Custom</PresentationFormat>
  <Paragraphs>38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Hofschire, Linda</dc:creator>
  <cp:lastModifiedBy>Hofschire, Linda</cp:lastModifiedBy>
  <cp:revision>8</cp:revision>
  <cp:lastPrinted>2015-07-20T13:16:18Z</cp:lastPrinted>
  <dcterms:created xsi:type="dcterms:W3CDTF">2015-07-20T02:51:00Z</dcterms:created>
  <dcterms:modified xsi:type="dcterms:W3CDTF">2015-07-20T14:05:53Z</dcterms:modified>
</cp:coreProperties>
</file>