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00" r:id="rId2"/>
    <p:sldId id="316" r:id="rId3"/>
    <p:sldId id="261" r:id="rId4"/>
    <p:sldId id="308" r:id="rId5"/>
    <p:sldId id="263" r:id="rId6"/>
    <p:sldId id="309" r:id="rId7"/>
    <p:sldId id="318" r:id="rId8"/>
    <p:sldId id="266" r:id="rId9"/>
    <p:sldId id="310" r:id="rId10"/>
    <p:sldId id="267" r:id="rId11"/>
    <p:sldId id="313" r:id="rId12"/>
    <p:sldId id="268" r:id="rId13"/>
    <p:sldId id="269" r:id="rId14"/>
    <p:sldId id="311" r:id="rId15"/>
    <p:sldId id="270" r:id="rId16"/>
    <p:sldId id="312" r:id="rId17"/>
    <p:sldId id="280" r:id="rId18"/>
    <p:sldId id="317" r:id="rId19"/>
    <p:sldId id="284" r:id="rId20"/>
    <p:sldId id="283" r:id="rId21"/>
    <p:sldId id="296" r:id="rId22"/>
    <p:sldId id="292" r:id="rId23"/>
    <p:sldId id="293" r:id="rId24"/>
    <p:sldId id="294" r:id="rId25"/>
    <p:sldId id="295" r:id="rId26"/>
    <p:sldId id="256" r:id="rId27"/>
    <p:sldId id="257" r:id="rId28"/>
    <p:sldId id="258" r:id="rId29"/>
    <p:sldId id="259" r:id="rId30"/>
    <p:sldId id="260" r:id="rId31"/>
    <p:sldId id="297" r:id="rId32"/>
    <p:sldId id="298" r:id="rId33"/>
    <p:sldId id="299" r:id="rId34"/>
    <p:sldId id="301" r:id="rId35"/>
    <p:sldId id="302" r:id="rId36"/>
    <p:sldId id="303" r:id="rId37"/>
    <p:sldId id="304" r:id="rId38"/>
    <p:sldId id="305" r:id="rId39"/>
    <p:sldId id="31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902" autoAdjust="0"/>
  </p:normalViewPr>
  <p:slideViewPr>
    <p:cSldViewPr>
      <p:cViewPr>
        <p:scale>
          <a:sx n="60" d="100"/>
          <a:sy n="60" d="100"/>
        </p:scale>
        <p:origin x="-157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fschire_l\Documents\Mar2015\SR_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fschire_l\Documents\Mar2015\SR_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fschire_l\Documents\Mar2015\SR_char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fschire_l\Documents\Mar2015\SR_char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fschire_l\Documents\Mar2015\SR_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After participating in summer reading...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Sheet1!$A$37:$A$39</c:f>
              <c:strCache>
                <c:ptCount val="3"/>
                <c:pt idx="0">
                  <c:v>My child's enjoyment of reading increased</c:v>
                </c:pt>
                <c:pt idx="1">
                  <c:v>My child's reading by choice increased</c:v>
                </c:pt>
                <c:pt idx="2">
                  <c:v>My child's reading skills increased</c:v>
                </c:pt>
              </c:strCache>
            </c:strRef>
          </c:cat>
          <c:val>
            <c:numRef>
              <c:f>Sheet1!$B$37:$B$39</c:f>
              <c:numCache>
                <c:formatCode>0%</c:formatCode>
                <c:ptCount val="3"/>
                <c:pt idx="0">
                  <c:v>0.49</c:v>
                </c:pt>
                <c:pt idx="1">
                  <c:v>0.49</c:v>
                </c:pt>
                <c:pt idx="2">
                  <c:v>0.54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907648"/>
        <c:axId val="76909184"/>
      </c:barChart>
      <c:catAx>
        <c:axId val="76907648"/>
        <c:scaling>
          <c:orientation val="minMax"/>
        </c:scaling>
        <c:delete val="0"/>
        <c:axPos val="l"/>
        <c:majorTickMark val="out"/>
        <c:minorTickMark val="none"/>
        <c:tickLblPos val="nextTo"/>
        <c:crossAx val="76909184"/>
        <c:crosses val="autoZero"/>
        <c:auto val="1"/>
        <c:lblAlgn val="ctr"/>
        <c:lblOffset val="100"/>
        <c:noMultiLvlLbl val="0"/>
      </c:catAx>
      <c:valAx>
        <c:axId val="76909184"/>
        <c:scaling>
          <c:orientation val="minMax"/>
          <c:max val="0.60000000000000009"/>
          <c:min val="0"/>
        </c:scaling>
        <c:delete val="0"/>
        <c:axPos val="b"/>
        <c:numFmt formatCode="0%" sourceLinked="1"/>
        <c:majorTickMark val="out"/>
        <c:minorTickMark val="none"/>
        <c:tickLblPos val="nextTo"/>
        <c:crossAx val="76907648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After participating in summer reading...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Sheet1!$A$37:$A$39</c:f>
              <c:strCache>
                <c:ptCount val="3"/>
                <c:pt idx="0">
                  <c:v>My child's enjoyment of reading increased</c:v>
                </c:pt>
                <c:pt idx="1">
                  <c:v>My child's reading by choice increased</c:v>
                </c:pt>
                <c:pt idx="2">
                  <c:v>My child's reading skills increased</c:v>
                </c:pt>
              </c:strCache>
            </c:strRef>
          </c:cat>
          <c:val>
            <c:numRef>
              <c:f>Sheet1!$B$37:$B$39</c:f>
              <c:numCache>
                <c:formatCode>0%</c:formatCode>
                <c:ptCount val="3"/>
                <c:pt idx="0">
                  <c:v>0.49</c:v>
                </c:pt>
                <c:pt idx="1">
                  <c:v>0.49</c:v>
                </c:pt>
                <c:pt idx="2">
                  <c:v>0.54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32512"/>
        <c:axId val="29234304"/>
      </c:barChart>
      <c:catAx>
        <c:axId val="29232512"/>
        <c:scaling>
          <c:orientation val="minMax"/>
        </c:scaling>
        <c:delete val="0"/>
        <c:axPos val="l"/>
        <c:majorTickMark val="out"/>
        <c:minorTickMark val="none"/>
        <c:tickLblPos val="nextTo"/>
        <c:crossAx val="29234304"/>
        <c:crosses val="autoZero"/>
        <c:auto val="1"/>
        <c:lblAlgn val="ctr"/>
        <c:lblOffset val="100"/>
        <c:noMultiLvlLbl val="0"/>
      </c:catAx>
      <c:valAx>
        <c:axId val="29234304"/>
        <c:scaling>
          <c:orientation val="minMax"/>
          <c:max val="0.60000000000000009"/>
          <c:min val="0"/>
        </c:scaling>
        <c:delete val="0"/>
        <c:axPos val="b"/>
        <c:numFmt formatCode="0%" sourceLinked="1"/>
        <c:majorTickMark val="out"/>
        <c:minorTickMark val="none"/>
        <c:tickLblPos val="nextTo"/>
        <c:crossAx val="29232512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My child’s enjoyment of reading increased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All survey respondents</c:v>
                </c:pt>
                <c:pt idx="1">
                  <c:v>Parents of children ages 4-6</c:v>
                </c:pt>
                <c:pt idx="2">
                  <c:v>Families participating in summer reading for the first time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0.49</c:v>
                </c:pt>
                <c:pt idx="1">
                  <c:v>0.59</c:v>
                </c:pt>
                <c:pt idx="2">
                  <c:v>0.61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48128"/>
        <c:axId val="29278592"/>
      </c:barChart>
      <c:catAx>
        <c:axId val="29248128"/>
        <c:scaling>
          <c:orientation val="minMax"/>
        </c:scaling>
        <c:delete val="0"/>
        <c:axPos val="l"/>
        <c:majorTickMark val="out"/>
        <c:minorTickMark val="none"/>
        <c:tickLblPos val="nextTo"/>
        <c:crossAx val="29278592"/>
        <c:crosses val="autoZero"/>
        <c:auto val="1"/>
        <c:lblAlgn val="ctr"/>
        <c:lblOffset val="100"/>
        <c:noMultiLvlLbl val="0"/>
      </c:catAx>
      <c:valAx>
        <c:axId val="2927859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92481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My child’s reading skills increased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Sheet1!$A$7:$A$9</c:f>
              <c:strCache>
                <c:ptCount val="3"/>
                <c:pt idx="0">
                  <c:v>All survey respondents</c:v>
                </c:pt>
                <c:pt idx="1">
                  <c:v>Parents of children ages 4-6</c:v>
                </c:pt>
                <c:pt idx="2">
                  <c:v>Families participating in summer reading for the first time</c:v>
                </c:pt>
              </c:strCache>
            </c:strRef>
          </c:cat>
          <c:val>
            <c:numRef>
              <c:f>Sheet1!$B$7:$B$9</c:f>
              <c:numCache>
                <c:formatCode>0%</c:formatCode>
                <c:ptCount val="3"/>
                <c:pt idx="0">
                  <c:v>0.49</c:v>
                </c:pt>
                <c:pt idx="1">
                  <c:v>0.59</c:v>
                </c:pt>
                <c:pt idx="2">
                  <c:v>0.59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53952"/>
        <c:axId val="29863936"/>
      </c:barChart>
      <c:catAx>
        <c:axId val="29853952"/>
        <c:scaling>
          <c:orientation val="minMax"/>
        </c:scaling>
        <c:delete val="0"/>
        <c:axPos val="l"/>
        <c:majorTickMark val="out"/>
        <c:minorTickMark val="none"/>
        <c:tickLblPos val="nextTo"/>
        <c:crossAx val="29863936"/>
        <c:crosses val="autoZero"/>
        <c:auto val="1"/>
        <c:lblAlgn val="ctr"/>
        <c:lblOffset val="100"/>
        <c:noMultiLvlLbl val="0"/>
      </c:catAx>
      <c:valAx>
        <c:axId val="2986393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9853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My child’s reading by choice increased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Sheet1!$C$12:$C$14</c:f>
              <c:strCache>
                <c:ptCount val="3"/>
                <c:pt idx="0">
                  <c:v>All survey respondents</c:v>
                </c:pt>
                <c:pt idx="1">
                  <c:v>Families participating in summer reading for the first time</c:v>
                </c:pt>
                <c:pt idx="2">
                  <c:v>Parents of children ages 4-6</c:v>
                </c:pt>
              </c:strCache>
            </c:strRef>
          </c:cat>
          <c:val>
            <c:numRef>
              <c:f>Sheet1!$D$12:$D$14</c:f>
              <c:numCache>
                <c:formatCode>0%</c:formatCode>
                <c:ptCount val="3"/>
                <c:pt idx="0">
                  <c:v>0.54</c:v>
                </c:pt>
                <c:pt idx="1">
                  <c:v>0.6</c:v>
                </c:pt>
                <c:pt idx="2">
                  <c:v>0.61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79136"/>
        <c:axId val="29580672"/>
      </c:barChart>
      <c:catAx>
        <c:axId val="29579136"/>
        <c:scaling>
          <c:orientation val="minMax"/>
        </c:scaling>
        <c:delete val="0"/>
        <c:axPos val="l"/>
        <c:majorTickMark val="out"/>
        <c:minorTickMark val="none"/>
        <c:tickLblPos val="nextTo"/>
        <c:crossAx val="29580672"/>
        <c:crosses val="autoZero"/>
        <c:auto val="1"/>
        <c:lblAlgn val="ctr"/>
        <c:lblOffset val="100"/>
        <c:noMultiLvlLbl val="0"/>
      </c:catAx>
      <c:valAx>
        <c:axId val="29580672"/>
        <c:scaling>
          <c:orientation val="minMax"/>
          <c:max val="0.70000000000000007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9579136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05C11-10D7-4185-A694-0BC557EA0AE1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1D246-F508-4F14-9B54-4952A9115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4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Cohesive story</a:t>
            </a:r>
          </a:p>
          <a:p>
            <a:endParaRPr lang="en-US" altLang="en-US" smtClean="0">
              <a:ea typeface="ＭＳ Ｐゴシック" pitchFamily="34" charset="-128"/>
            </a:endParaRPr>
          </a:p>
          <a:p>
            <a:r>
              <a:rPr lang="en-US" altLang="en-US" smtClean="0">
                <a:ea typeface="ＭＳ Ｐゴシック" pitchFamily="34" charset="-128"/>
              </a:rPr>
              <a:t>Breaking down step by step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CA6F5D0-DDD4-47A1-92D2-7C7B963A6CC4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1D246-F508-4F14-9B54-4952A91157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02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Cohesive story</a:t>
            </a:r>
          </a:p>
          <a:p>
            <a:endParaRPr lang="en-US" altLang="en-US" smtClean="0">
              <a:ea typeface="ＭＳ Ｐゴシック" pitchFamily="34" charset="-128"/>
            </a:endParaRPr>
          </a:p>
          <a:p>
            <a:r>
              <a:rPr lang="en-US" altLang="en-US" smtClean="0">
                <a:ea typeface="ＭＳ Ｐゴシック" pitchFamily="34" charset="-128"/>
              </a:rPr>
              <a:t>Breaking down step by step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CA6F5D0-DDD4-47A1-92D2-7C7B963A6CC4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Demo:</a:t>
            </a:r>
          </a:p>
          <a:p>
            <a:pPr lvl="1"/>
            <a:r>
              <a:rPr lang="en-US" dirty="0" smtClean="0"/>
              <a:t>Drag and drop elements</a:t>
            </a:r>
          </a:p>
          <a:p>
            <a:pPr lvl="1"/>
            <a:r>
              <a:rPr lang="en-US" dirty="0" smtClean="0"/>
              <a:t>Templates or create your own</a:t>
            </a:r>
          </a:p>
          <a:p>
            <a:pPr lvl="1"/>
            <a:r>
              <a:rPr lang="en-US" dirty="0" smtClean="0"/>
              <a:t>Download as jpg, </a:t>
            </a:r>
            <a:r>
              <a:rPr lang="en-US" dirty="0" err="1" smtClean="0"/>
              <a:t>png</a:t>
            </a:r>
            <a:r>
              <a:rPr lang="en-US" dirty="0" smtClean="0"/>
              <a:t>, pdf</a:t>
            </a:r>
          </a:p>
          <a:p>
            <a:pPr lvl="1"/>
            <a:r>
              <a:rPr lang="en-US" dirty="0" smtClean="0"/>
              <a:t>Publish on web</a:t>
            </a:r>
          </a:p>
          <a:p>
            <a:r>
              <a:rPr lang="en-US" dirty="0" smtClean="0"/>
              <a:t>Created several examples for you to use – log</a:t>
            </a:r>
            <a:r>
              <a:rPr lang="en-US" baseline="0" dirty="0" smtClean="0"/>
              <a:t> in, create a copy (File &lt; Save As), tweak with your own stats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1D246-F508-4F14-9B54-4952A911570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58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        - technology classes at our flagship location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        - anecdotal evidence that people were coming from all over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        - wanted to be able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prove that we should be providing these classes elsewhere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C625E-BEEE-4BED-9713-04F8DE6A408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32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        - technology classes at our flagship location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        - anecdotal evidence that people were coming from all over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        - started asking for zip codes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C625E-BEEE-4BED-9713-04F8DE6A408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32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baseline="0" dirty="0" smtClean="0"/>
              <a:t>Export </a:t>
            </a:r>
            <a:r>
              <a:rPr lang="en-US" baseline="0" dirty="0" err="1" smtClean="0"/>
              <a:t>zipcode</a:t>
            </a:r>
            <a:r>
              <a:rPr lang="en-US" baseline="0" dirty="0" smtClean="0"/>
              <a:t> data from </a:t>
            </a:r>
            <a:r>
              <a:rPr lang="en-US" baseline="0" dirty="0" err="1" smtClean="0"/>
              <a:t>surveymonkey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Remove duplicates 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Excel -&gt; Data -&gt; Data tools -&gt; Remove Duplicates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Google -&gt; Unique (A:A) function</a:t>
            </a:r>
          </a:p>
          <a:p>
            <a:pPr>
              <a:buFontTx/>
              <a:buChar char="-"/>
            </a:pPr>
            <a:r>
              <a:rPr lang="en-US" baseline="0" dirty="0" smtClean="0"/>
              <a:t> Use excel or Google Docs to do a quick count (function shown)</a:t>
            </a:r>
          </a:p>
          <a:p>
            <a:pPr>
              <a:buFontTx/>
              <a:buChar char="-"/>
            </a:pPr>
            <a:r>
              <a:rPr lang="en-US" baseline="0" dirty="0" smtClean="0"/>
              <a:t>Sort, determine ranges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C625E-BEEE-4BED-9713-04F8DE6A408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63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This</a:t>
            </a:r>
            <a:r>
              <a:rPr lang="en-US" baseline="0" dirty="0" smtClean="0"/>
              <a:t> was a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search away -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"Denver Zip Code Map" 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dirty="0" smtClean="0"/>
              <a:t> Use whatever program</a:t>
            </a:r>
            <a:r>
              <a:rPr lang="en-US" baseline="0" dirty="0" smtClean="0"/>
              <a:t> you want – Photoshop, Gimp, Paint and start coloring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C625E-BEEE-4BED-9713-04F8DE6A408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63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Tx/>
              <a:buChar char="-"/>
            </a:pPr>
            <a:r>
              <a:rPr lang="en-US" dirty="0" smtClean="0"/>
              <a:t> Final result</a:t>
            </a:r>
          </a:p>
          <a:p>
            <a:pPr lvl="0">
              <a:buFontTx/>
              <a:buChar char="-"/>
            </a:pPr>
            <a:r>
              <a:rPr lang="en-US" dirty="0" smtClean="0"/>
              <a:t> Have used internally</a:t>
            </a:r>
            <a:r>
              <a:rPr lang="en-US" baseline="0" dirty="0" smtClean="0"/>
              <a:t> to push for more classes at some locations, and determine locations</a:t>
            </a:r>
          </a:p>
          <a:p>
            <a:pPr lvl="0">
              <a:buFontTx/>
              <a:buChar char="-"/>
            </a:pPr>
            <a:r>
              <a:rPr lang="en-US" baseline="0" dirty="0" smtClean="0"/>
              <a:t> Have used externally to talk about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C625E-BEEE-4BED-9713-04F8DE6A408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92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Cohesive story</a:t>
            </a:r>
          </a:p>
          <a:p>
            <a:endParaRPr lang="en-US" altLang="en-US" smtClean="0">
              <a:ea typeface="ＭＳ Ｐゴシック" pitchFamily="34" charset="-128"/>
            </a:endParaRPr>
          </a:p>
          <a:p>
            <a:r>
              <a:rPr lang="en-US" altLang="en-US" smtClean="0">
                <a:ea typeface="ＭＳ Ｐゴシック" pitchFamily="34" charset="-128"/>
              </a:rPr>
              <a:t>Breaking down step by step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CA6F5D0-DDD4-47A1-92D2-7C7B963A6CC4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Cohesive story</a:t>
            </a:r>
          </a:p>
          <a:p>
            <a:endParaRPr lang="en-US" altLang="en-US" smtClean="0">
              <a:ea typeface="ＭＳ Ｐゴシック" pitchFamily="34" charset="-128"/>
            </a:endParaRPr>
          </a:p>
          <a:p>
            <a:r>
              <a:rPr lang="en-US" altLang="en-US" smtClean="0">
                <a:ea typeface="ＭＳ Ｐゴシック" pitchFamily="34" charset="-128"/>
              </a:rPr>
              <a:t>Breaking down step by step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CA6F5D0-DDD4-47A1-92D2-7C7B963A6CC4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30E3DDA-2B42-4A91-965F-D2AC4AF07E35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30E3DDA-2B42-4A91-965F-D2AC4AF07E35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4EF46DA-A3DB-4183-9B9D-7580CC2C84DC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7862AEE-5F0B-4F6E-B6F2-2B35A5A11193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7862AEE-5F0B-4F6E-B6F2-2B35A5A11193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Cohesive story</a:t>
            </a:r>
          </a:p>
          <a:p>
            <a:endParaRPr lang="en-US" altLang="en-US" smtClean="0">
              <a:ea typeface="ＭＳ Ｐゴシック" pitchFamily="34" charset="-128"/>
            </a:endParaRPr>
          </a:p>
          <a:p>
            <a:r>
              <a:rPr lang="en-US" altLang="en-US" smtClean="0">
                <a:ea typeface="ＭＳ Ｐゴシック" pitchFamily="34" charset="-128"/>
              </a:rPr>
              <a:t>Breaking down step by step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CA6F5D0-DDD4-47A1-92D2-7C7B963A6CC4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981199"/>
            <a:ext cx="6248400" cy="838201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2895600"/>
            <a:ext cx="6248400" cy="619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1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981199"/>
            <a:ext cx="6248400" cy="838201"/>
          </a:xfrm>
        </p:spPr>
        <p:txBody>
          <a:bodyPr/>
          <a:lstStyle>
            <a:lvl1pPr>
              <a:defRPr sz="5400">
                <a:solidFill>
                  <a:schemeClr val="tx2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2895600"/>
            <a:ext cx="6248400" cy="619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5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224"/>
            <a:ext cx="9144000" cy="63215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500" y="533400"/>
            <a:ext cx="8763000" cy="838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52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478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70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1B0A-A82D-4E31-A992-64CDC130603D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CCD5-6AC5-4BE8-8495-5875294226A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"/>
            <a:ext cx="9144000" cy="683830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478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0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47800"/>
            <a:ext cx="82296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Gill Sans MT" panose="020B0502020104020203" pitchFamily="34" charset="0"/>
              </a:defRPr>
            </a:lvl1pPr>
            <a:lvl2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23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285999"/>
            <a:ext cx="8229600" cy="1676401"/>
          </a:xfr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 smtClean="0"/>
              <a:t>Last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8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285999"/>
            <a:ext cx="8229600" cy="1676401"/>
          </a:xfrm>
        </p:spPr>
        <p:txBody>
          <a:bodyPr/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Gill Sans MT" panose="020B05020201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 smtClean="0"/>
              <a:t>Last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175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8A98-5954-4EF2-BB74-1C565B217CAD}" type="datetimeFigureOut">
              <a:rPr lang="en-US" altLang="en-US"/>
              <a:pPr>
                <a:defRPr/>
              </a:pPr>
              <a:t>7/30/2015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933AF-5693-42E8-89B9-77BD1C2277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62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01B0A-A82D-4E31-A992-64CDC130603D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CCD5-6AC5-4BE8-8495-587529422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9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4" r:id="rId4"/>
    <p:sldLayoutId id="2147483659" r:id="rId5"/>
    <p:sldLayoutId id="2147483657" r:id="rId6"/>
    <p:sldLayoutId id="2147483655" r:id="rId7"/>
    <p:sldLayoutId id="2147483656" r:id="rId8"/>
    <p:sldLayoutId id="2147483661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stephanieevergreen.com/aggregated-stacked-bars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Visualization 201: Infographic Design &amp; Data Mapping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962400"/>
            <a:ext cx="6248400" cy="619387"/>
          </a:xfrm>
        </p:spPr>
        <p:txBody>
          <a:bodyPr>
            <a:noAutofit/>
          </a:bodyPr>
          <a:lstStyle/>
          <a:p>
            <a:r>
              <a:rPr lang="en-US" sz="2400" dirty="0" smtClean="0"/>
              <a:t>Linda Hofschire</a:t>
            </a:r>
          </a:p>
          <a:p>
            <a:r>
              <a:rPr lang="en-US" sz="2400" dirty="0" smtClean="0"/>
              <a:t>Meghan Wanucha</a:t>
            </a:r>
          </a:p>
          <a:p>
            <a:r>
              <a:rPr lang="en-US" sz="2400" dirty="0" err="1" smtClean="0"/>
              <a:t>Zeth</a:t>
            </a:r>
            <a:r>
              <a:rPr lang="en-US" sz="2400" dirty="0" smtClean="0"/>
              <a:t> </a:t>
            </a:r>
            <a:r>
              <a:rPr lang="en-US" sz="2400" dirty="0" err="1" smtClean="0"/>
              <a:t>Lietzau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660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/>
                <a:cs typeface="Calibri"/>
              </a:rPr>
              <a:t>What’s the story?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6455" y="2326313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Child’s age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952" y="4735699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Summer reading participation history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5335864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Library card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300" y="2095481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How respondent learned about summer reading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1100" y="3506467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Plan to visit </a:t>
            </a:r>
          </a:p>
          <a:p>
            <a:r>
              <a:rPr lang="en-US" sz="3600" b="1" dirty="0" smtClean="0">
                <a:solidFill>
                  <a:schemeClr val="tx2"/>
                </a:solidFill>
              </a:rPr>
              <a:t>library in fall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1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/>
                <a:cs typeface="Calibri"/>
              </a:rPr>
              <a:t>What’s the story?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6455" y="2326313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Child’s age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952" y="4735699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Summer reading participation history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5335864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Library card</a:t>
            </a:r>
            <a:endParaRPr lang="en-US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300" y="2095481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How respondent learned about summer reading</a:t>
            </a:r>
            <a:endParaRPr lang="en-US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1100" y="3506467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Plan to visit </a:t>
            </a:r>
          </a:p>
          <a:p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library in fall</a:t>
            </a:r>
            <a:endParaRPr lang="en-US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5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/>
                <a:cs typeface="Calibri"/>
              </a:rPr>
              <a:t>What’s the story?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291504"/>
              </p:ext>
            </p:extLst>
          </p:nvPr>
        </p:nvGraphicFramePr>
        <p:xfrm>
          <a:off x="1447800" y="2057400"/>
          <a:ext cx="6096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87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936812"/>
              </p:ext>
            </p:extLst>
          </p:nvPr>
        </p:nvGraphicFramePr>
        <p:xfrm>
          <a:off x="1371600" y="2057400"/>
          <a:ext cx="64770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" y="533400"/>
            <a:ext cx="8763000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/>
                <a:cs typeface="Calibri"/>
              </a:rPr>
              <a:t>What’s the story?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12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" y="533400"/>
            <a:ext cx="8763000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/>
                <a:cs typeface="Calibri"/>
              </a:rPr>
              <a:t>What’s the story?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193972"/>
              </p:ext>
            </p:extLst>
          </p:nvPr>
        </p:nvGraphicFramePr>
        <p:xfrm>
          <a:off x="1371600" y="1981200"/>
          <a:ext cx="6604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86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libri" charset="0"/>
                <a:ea typeface="+mj-ea"/>
                <a:cs typeface="+mj-cs"/>
              </a:rPr>
              <a:t>Steps for Success</a:t>
            </a:r>
            <a:endParaRPr lang="en-US" dirty="0">
              <a:latin typeface="Calibri" charset="0"/>
              <a:ea typeface="+mj-ea"/>
              <a:cs typeface="+mj-cs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191000" cy="4373563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dirty="0">
                <a:latin typeface="Calibri" charset="0"/>
              </a:rPr>
              <a:t>Begin with numbers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Calibri" charset="0"/>
              </a:rPr>
              <a:t>Understand </a:t>
            </a:r>
            <a:r>
              <a:rPr lang="en-US" sz="2400" dirty="0">
                <a:latin typeface="Calibri" charset="0"/>
              </a:rPr>
              <a:t>your goals </a:t>
            </a:r>
            <a:r>
              <a:rPr lang="en-US" sz="2400" dirty="0" smtClean="0">
                <a:latin typeface="Calibri" charset="0"/>
              </a:rPr>
              <a:t>and audience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Calibri" charset="0"/>
                <a:ea typeface="+mn-ea"/>
                <a:cs typeface="+mn-cs"/>
              </a:rPr>
              <a:t>Find your story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b="1" dirty="0" smtClean="0">
                <a:latin typeface="Calibri" charset="0"/>
                <a:ea typeface="+mn-ea"/>
                <a:cs typeface="+mn-cs"/>
              </a:rPr>
              <a:t>Design, refine, repurpose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Calibri" charset="0"/>
                <a:ea typeface="+mn-ea"/>
                <a:cs typeface="+mn-cs"/>
              </a:rPr>
              <a:t>Share</a:t>
            </a:r>
            <a:endParaRPr lang="en-US" sz="2400" dirty="0">
              <a:latin typeface="Calibri" charset="0"/>
              <a:ea typeface="+mn-ea"/>
              <a:cs typeface="+mn-cs"/>
            </a:endParaRPr>
          </a:p>
        </p:txBody>
      </p:sp>
      <p:pic>
        <p:nvPicPr>
          <p:cNvPr id="22532" name="Picture 5" descr="what-is-an-infographic_50291a17367d7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116" y="1752600"/>
            <a:ext cx="2821011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57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7774"/>
            <a:ext cx="5044110" cy="66378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698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/>
                <a:cs typeface="Calibri"/>
              </a:rPr>
              <a:t>Design, Refine, Repurpose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620000" cy="43735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ea typeface="ＭＳ Ｐゴシック" pitchFamily="34" charset="-128"/>
              </a:rPr>
              <a:t>Format—print, online, both?</a:t>
            </a:r>
          </a:p>
        </p:txBody>
      </p:sp>
      <p:pic>
        <p:nvPicPr>
          <p:cNvPr id="46084" name="Picture 2" descr="Screen Shot 2013-12-11 at 12.44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3" descr="Screen Shot 2013-12-11 at 12.42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90800"/>
            <a:ext cx="21209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2" descr="Screen Shot 2013-12-12 at 7.14.1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11009"/>
            <a:ext cx="22352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89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5265"/>
            <a:ext cx="2762250" cy="5886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2400300" cy="140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963" y="231775"/>
            <a:ext cx="3070225" cy="50482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31775"/>
            <a:ext cx="3914775" cy="3276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762250"/>
            <a:ext cx="3124200" cy="39290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5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524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/>
              <a:t>What are your </a:t>
            </a:r>
          </a:p>
          <a:p>
            <a:pPr marL="0" indent="0" algn="ctr">
              <a:buNone/>
            </a:pPr>
            <a:r>
              <a:rPr lang="en-US" sz="6000" dirty="0" smtClean="0"/>
              <a:t>design goals?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4116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274638"/>
            <a:ext cx="4862512" cy="37274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6150" y="4313238"/>
            <a:ext cx="3724275" cy="23923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0" y="1493838"/>
            <a:ext cx="1543050" cy="30670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9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12 at 7.11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457200"/>
            <a:ext cx="4787900" cy="5930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677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libri" charset="0"/>
                <a:ea typeface="+mj-ea"/>
                <a:cs typeface="+mj-cs"/>
              </a:rPr>
              <a:t>Steps for Success</a:t>
            </a:r>
            <a:endParaRPr lang="en-US" dirty="0">
              <a:latin typeface="Calibri" charset="0"/>
              <a:ea typeface="+mj-ea"/>
              <a:cs typeface="+mj-cs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191000" cy="4373563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dirty="0">
                <a:latin typeface="Calibri" charset="0"/>
              </a:rPr>
              <a:t>Begin with numbers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Calibri" charset="0"/>
              </a:rPr>
              <a:t>Understand </a:t>
            </a:r>
            <a:r>
              <a:rPr lang="en-US" sz="2400" dirty="0">
                <a:latin typeface="Calibri" charset="0"/>
              </a:rPr>
              <a:t>your goals </a:t>
            </a:r>
            <a:r>
              <a:rPr lang="en-US" sz="2400" dirty="0" smtClean="0">
                <a:latin typeface="Calibri" charset="0"/>
              </a:rPr>
              <a:t>and audience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Calibri" charset="0"/>
                <a:ea typeface="+mn-ea"/>
                <a:cs typeface="+mn-cs"/>
              </a:rPr>
              <a:t>Establish your approach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Calibri" charset="0"/>
                <a:ea typeface="+mn-ea"/>
                <a:cs typeface="+mn-cs"/>
              </a:rPr>
              <a:t>Design, refine, repurpose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Calibri" charset="0"/>
                <a:ea typeface="+mn-ea"/>
                <a:cs typeface="+mn-cs"/>
              </a:rPr>
              <a:t>Share</a:t>
            </a:r>
            <a:endParaRPr lang="en-US" sz="2400" b="1" dirty="0">
              <a:solidFill>
                <a:schemeClr val="tx2"/>
              </a:solidFill>
              <a:latin typeface="Calibri" charset="0"/>
              <a:ea typeface="+mn-ea"/>
              <a:cs typeface="+mn-cs"/>
            </a:endParaRPr>
          </a:p>
        </p:txBody>
      </p:sp>
      <p:pic>
        <p:nvPicPr>
          <p:cNvPr id="22532" name="Picture 5" descr="what-is-an-infographic_50291a17367d7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007" y="1905000"/>
            <a:ext cx="2703513" cy="430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85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33400"/>
            <a:ext cx="6310313" cy="59420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9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10 at 9.49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76200"/>
            <a:ext cx="5156200" cy="6692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87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 descr="Screen Shot 2013-12-10 at 11.03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3313113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2" descr="Screen Shot 2013-12-10 at 11.04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"/>
            <a:ext cx="4191000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3" descr="Screen Shot 2013-12-10 at 11.05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76600"/>
            <a:ext cx="2419350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2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Book 4 Colorado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83"/>
          <a:stretch/>
        </p:blipFill>
        <p:spPr bwMode="auto">
          <a:xfrm>
            <a:off x="288587" y="2057400"/>
            <a:ext cx="6970731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41899"/>
            <a:ext cx="4584700" cy="275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3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Book 4 Colorado</a:t>
            </a:r>
            <a:endParaRPr lang="en-US" dirty="0"/>
          </a:p>
        </p:txBody>
      </p:sp>
      <p:pic>
        <p:nvPicPr>
          <p:cNvPr id="2050" name="Picture 2" descr="camp_fullstacked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772025" cy="2666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ephanieevergreen.com/wp-content/uploads/2014/11/Camp_aggregatedb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15" y="3352800"/>
            <a:ext cx="5743575" cy="2938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4907" y="5644748"/>
            <a:ext cx="312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  <a:hlinkClick r:id="rId4"/>
              </a:rPr>
              <a:t>http://</a:t>
            </a:r>
            <a:r>
              <a:rPr lang="en-US" dirty="0" smtClean="0">
                <a:latin typeface="Gill Sans MT" panose="020B0502020104020203" pitchFamily="34" charset="0"/>
                <a:hlinkClick r:id="rId4"/>
              </a:rPr>
              <a:t>stephanieevergreen.com/</a:t>
            </a:r>
            <a:br>
              <a:rPr lang="en-US" dirty="0" smtClean="0">
                <a:latin typeface="Gill Sans MT" panose="020B0502020104020203" pitchFamily="34" charset="0"/>
                <a:hlinkClick r:id="rId4"/>
              </a:rPr>
            </a:br>
            <a:r>
              <a:rPr lang="en-US" dirty="0" smtClean="0">
                <a:latin typeface="Gill Sans MT" panose="020B0502020104020203" pitchFamily="34" charset="0"/>
                <a:hlinkClick r:id="rId4"/>
              </a:rPr>
              <a:t>aggregated-stacked-bars/</a:t>
            </a:r>
            <a:r>
              <a:rPr lang="en-US" dirty="0" smtClean="0">
                <a:latin typeface="Gill Sans MT" panose="020B0502020104020203" pitchFamily="34" charset="0"/>
              </a:rPr>
              <a:t> 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Book 4 Colorado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3276600" cy="4070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5000"/>
            <a:ext cx="4886325" cy="2460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171" y="4495800"/>
            <a:ext cx="4805363" cy="170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5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838199"/>
          </a:xfrm>
        </p:spPr>
        <p:txBody>
          <a:bodyPr/>
          <a:lstStyle/>
          <a:p>
            <a:r>
              <a:rPr lang="en-US" b="1" dirty="0" err="1" smtClean="0"/>
              <a:t>RIPLdataviz</a:t>
            </a:r>
            <a:r>
              <a:rPr lang="en-US" b="1" dirty="0" smtClean="0"/>
              <a:t> / datavizrocks715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Piktochart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79818"/>
            <a:ext cx="2514803" cy="4109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22749"/>
            <a:ext cx="2667000" cy="4166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6994" y="254828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1F497D"/>
                </a:solidFill>
                <a:latin typeface="Gill Sans MT" panose="020B0502020104020203" pitchFamily="34" charset="0"/>
              </a:rPr>
              <a:t>Pick </a:t>
            </a:r>
            <a:r>
              <a:rPr lang="en-US" sz="3200" dirty="0">
                <a:solidFill>
                  <a:srgbClr val="1F497D"/>
                </a:solidFill>
                <a:latin typeface="Gill Sans MT" panose="020B0502020104020203" pitchFamily="34" charset="0"/>
              </a:rPr>
              <a:t>template or start from scratch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5386" y="362698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1F497D"/>
                </a:solidFill>
                <a:latin typeface="Gill Sans MT" panose="020B0502020104020203" pitchFamily="34" charset="0"/>
              </a:rPr>
              <a:t>Edit </a:t>
            </a:r>
            <a:r>
              <a:rPr lang="en-US" sz="3200" dirty="0">
                <a:solidFill>
                  <a:srgbClr val="1F497D"/>
                </a:solidFill>
                <a:latin typeface="Gill Sans MT" panose="020B0502020104020203" pitchFamily="34" charset="0"/>
              </a:rPr>
              <a:t>existing elements or drag and drop new ones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4366" y="4850504"/>
            <a:ext cx="4077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srgbClr val="1F497D"/>
                </a:solidFill>
                <a:latin typeface="Gill Sans MT" panose="020B0502020104020203" pitchFamily="34" charset="0"/>
              </a:rPr>
              <a:t>Save, export, and share!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74" y="2579818"/>
            <a:ext cx="8179239" cy="3375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32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libri" charset="0"/>
                <a:ea typeface="+mj-ea"/>
                <a:cs typeface="+mj-cs"/>
              </a:rPr>
              <a:t>Steps for Success</a:t>
            </a:r>
            <a:endParaRPr lang="en-US" dirty="0">
              <a:latin typeface="Calibri" charset="0"/>
              <a:ea typeface="+mj-ea"/>
              <a:cs typeface="+mj-cs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2292569"/>
            <a:ext cx="4191000" cy="3657600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b="1" dirty="0">
                <a:solidFill>
                  <a:schemeClr val="tx2"/>
                </a:solidFill>
                <a:latin typeface="Calibri" charset="0"/>
              </a:rPr>
              <a:t>Begin with numbers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Calibri" charset="0"/>
              </a:rPr>
              <a:t>Understand </a:t>
            </a:r>
            <a:r>
              <a:rPr lang="en-US" sz="2400" dirty="0">
                <a:latin typeface="Calibri" charset="0"/>
              </a:rPr>
              <a:t>your goals </a:t>
            </a:r>
            <a:r>
              <a:rPr lang="en-US" sz="2400" dirty="0" smtClean="0">
                <a:latin typeface="Calibri" charset="0"/>
              </a:rPr>
              <a:t>and audience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Calibri" charset="0"/>
                <a:ea typeface="+mn-ea"/>
                <a:cs typeface="+mn-cs"/>
              </a:rPr>
              <a:t>Find your story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Calibri" charset="0"/>
                <a:ea typeface="+mn-ea"/>
                <a:cs typeface="+mn-cs"/>
              </a:rPr>
              <a:t>Design, refine, repurpose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Calibri" charset="0"/>
                <a:ea typeface="+mn-ea"/>
                <a:cs typeface="+mn-cs"/>
              </a:rPr>
              <a:t>Share</a:t>
            </a:r>
            <a:endParaRPr lang="en-US" sz="2400" dirty="0">
              <a:latin typeface="Calibri" charset="0"/>
              <a:ea typeface="+mn-ea"/>
              <a:cs typeface="+mn-cs"/>
            </a:endParaRPr>
          </a:p>
        </p:txBody>
      </p:sp>
      <p:pic>
        <p:nvPicPr>
          <p:cNvPr id="22532" name="Picture 5" descr="what-is-an-infographic_50291a17367d7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73469"/>
            <a:ext cx="2821011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6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Piktochart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799"/>
            <a:ext cx="6553200" cy="482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128" y="1740871"/>
            <a:ext cx="4795509" cy="5005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40" y="1860330"/>
            <a:ext cx="6307720" cy="4797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680" y="1828799"/>
            <a:ext cx="3800730" cy="4974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1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PowerPoint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44566"/>
            <a:ext cx="3333750" cy="4445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7445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56" y="76200"/>
            <a:ext cx="3831771" cy="6705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4033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You are trying to tell the story of the 21</a:t>
            </a:r>
            <a:r>
              <a:rPr lang="en-US" baseline="30000" dirty="0" smtClean="0"/>
              <a:t>st</a:t>
            </a:r>
            <a:r>
              <a:rPr lang="en-US" dirty="0" smtClean="0"/>
              <a:t> century library to your community, who believes that libraries are book warehouses.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Using your case study’s Impact Survey results, select several data points to tell this story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Determine a strategy for visually representing the data points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87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were</a:t>
            </a:r>
            <a:endParaRPr lang="en-US" dirty="0"/>
          </a:p>
        </p:txBody>
      </p:sp>
      <p:pic>
        <p:nvPicPr>
          <p:cNvPr id="4" name="Shape 91"/>
          <p:cNvPicPr preferRelativeResize="0">
            <a:picLocks noGrp="1"/>
          </p:cNvPicPr>
          <p:nvPr>
            <p:ph idx="1"/>
          </p:nvPr>
        </p:nvPicPr>
        <p:blipFill>
          <a:blip r:embed="rId3" cstate="screen">
            <a:alphaModFix/>
          </a:blip>
          <a:stretch>
            <a:fillRect/>
          </a:stretch>
        </p:blipFill>
        <p:spPr>
          <a:xfrm>
            <a:off x="1350588" y="1828800"/>
            <a:ext cx="6442823" cy="4297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614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simple question</a:t>
            </a:r>
            <a:endParaRPr lang="en-US" dirty="0"/>
          </a:p>
        </p:txBody>
      </p:sp>
      <p:pic>
        <p:nvPicPr>
          <p:cNvPr id="7" name="Content Placeholder 6" descr="zipcode.PN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57200" y="2514600"/>
            <a:ext cx="8230254" cy="2438400"/>
          </a:xfrm>
        </p:spPr>
      </p:pic>
    </p:spTree>
    <p:extLst>
      <p:ext uri="{BB962C8B-B14F-4D97-AF65-F5344CB8AC3E}">
        <p14:creationId xmlns:p14="http://schemas.microsoft.com/office/powerpoint/2010/main" val="10744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933450"/>
            <a:ext cx="674689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73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mappery.com/maps/Denver-Colorado-Zip-Codes-Map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19400" y="152400"/>
            <a:ext cx="4743450" cy="6006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34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tc class zipcodes 2013.01-2015.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19400" y="152400"/>
            <a:ext cx="4724400" cy="598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7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Thank You!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8689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Reading Survey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488345"/>
              </p:ext>
            </p:extLst>
          </p:nvPr>
        </p:nvGraphicFramePr>
        <p:xfrm>
          <a:off x="1600200" y="1905000"/>
          <a:ext cx="6096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603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libri" charset="0"/>
                <a:ea typeface="+mj-ea"/>
                <a:cs typeface="+mj-cs"/>
              </a:rPr>
              <a:t>Steps for Success</a:t>
            </a:r>
            <a:endParaRPr lang="en-US" dirty="0">
              <a:latin typeface="Calibri" charset="0"/>
              <a:ea typeface="+mj-ea"/>
              <a:cs typeface="+mj-cs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4191000" cy="3200400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dirty="0">
                <a:latin typeface="Calibri" charset="0"/>
              </a:rPr>
              <a:t>Begin with numbers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Calibri" charset="0"/>
              </a:rPr>
              <a:t>Understand </a:t>
            </a:r>
            <a:r>
              <a:rPr lang="en-US" sz="2400" b="1" dirty="0">
                <a:solidFill>
                  <a:schemeClr val="tx2"/>
                </a:solidFill>
                <a:latin typeface="Calibri" charset="0"/>
              </a:rPr>
              <a:t>your goals </a:t>
            </a:r>
            <a:r>
              <a:rPr lang="en-US" sz="2400" b="1" dirty="0" smtClean="0">
                <a:solidFill>
                  <a:schemeClr val="tx2"/>
                </a:solidFill>
                <a:latin typeface="Calibri" charset="0"/>
              </a:rPr>
              <a:t>and audience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Calibri" charset="0"/>
                <a:ea typeface="+mn-ea"/>
                <a:cs typeface="+mn-cs"/>
              </a:rPr>
              <a:t>Establish your approach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Calibri" charset="0"/>
                <a:ea typeface="+mn-ea"/>
                <a:cs typeface="+mn-cs"/>
              </a:rPr>
              <a:t>Design, refine, repurpose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Calibri" charset="0"/>
                <a:ea typeface="+mn-ea"/>
                <a:cs typeface="+mn-cs"/>
              </a:rPr>
              <a:t>Share</a:t>
            </a:r>
            <a:endParaRPr lang="en-US" sz="2400" dirty="0">
              <a:latin typeface="Calibri" charset="0"/>
              <a:ea typeface="+mn-ea"/>
              <a:cs typeface="+mn-cs"/>
            </a:endParaRPr>
          </a:p>
        </p:txBody>
      </p:sp>
      <p:pic>
        <p:nvPicPr>
          <p:cNvPr id="22532" name="Picture 5" descr="what-is-an-infographic_50291a17367d7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1752600"/>
            <a:ext cx="2779713" cy="442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3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Audience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08890"/>
            <a:ext cx="8396264" cy="153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4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Audience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24384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year, Colorado public libraries offer engaging summer reading programs to encourage children and teens to read for fun and to prevent summer learning </a:t>
            </a:r>
            <a:r>
              <a:rPr lang="en-US" sz="2400" dirty="0" smtClean="0"/>
              <a:t>loss…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22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libri" charset="0"/>
                <a:ea typeface="+mj-ea"/>
                <a:cs typeface="+mj-cs"/>
              </a:rPr>
              <a:t>Steps for Success</a:t>
            </a:r>
            <a:endParaRPr lang="en-US" dirty="0">
              <a:latin typeface="Calibri" charset="0"/>
              <a:ea typeface="+mj-ea"/>
              <a:cs typeface="+mj-cs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33400" y="2185234"/>
            <a:ext cx="4191000" cy="3352800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dirty="0">
                <a:latin typeface="Calibri" charset="0"/>
              </a:rPr>
              <a:t>Begin with numbers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Calibri" charset="0"/>
              </a:rPr>
              <a:t>Understand </a:t>
            </a:r>
            <a:r>
              <a:rPr lang="en-US" sz="2400" dirty="0">
                <a:latin typeface="Calibri" charset="0"/>
              </a:rPr>
              <a:t>your goals </a:t>
            </a:r>
            <a:r>
              <a:rPr lang="en-US" sz="2400" dirty="0" smtClean="0">
                <a:latin typeface="Calibri" charset="0"/>
              </a:rPr>
              <a:t>and audience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Calibri" charset="0"/>
                <a:ea typeface="+mn-ea"/>
                <a:cs typeface="+mn-cs"/>
              </a:rPr>
              <a:t>Find your story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Calibri" charset="0"/>
                <a:ea typeface="+mn-ea"/>
                <a:cs typeface="+mn-cs"/>
              </a:rPr>
              <a:t>Design, refine, repurpose</a:t>
            </a:r>
          </a:p>
          <a:p>
            <a:pPr marL="457200" indent="-457200" eaLnBrk="1" fontAlgn="auto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Calibri" charset="0"/>
                <a:ea typeface="+mn-ea"/>
                <a:cs typeface="+mn-cs"/>
              </a:rPr>
              <a:t>Share</a:t>
            </a:r>
            <a:endParaRPr lang="en-US" sz="2400" dirty="0">
              <a:latin typeface="Calibri" charset="0"/>
              <a:ea typeface="+mn-ea"/>
              <a:cs typeface="+mn-cs"/>
            </a:endParaRPr>
          </a:p>
        </p:txBody>
      </p:sp>
      <p:pic>
        <p:nvPicPr>
          <p:cNvPr id="22532" name="Picture 5" descr="what-is-an-infographic_50291a17367d7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2551113" cy="406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story?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541535"/>
              </p:ext>
            </p:extLst>
          </p:nvPr>
        </p:nvGraphicFramePr>
        <p:xfrm>
          <a:off x="1600200" y="1905000"/>
          <a:ext cx="6096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857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</TotalTime>
  <Words>543</Words>
  <Application>Microsoft Office PowerPoint</Application>
  <PresentationFormat>On-screen Show (4:3)</PresentationFormat>
  <Paragraphs>138</Paragraphs>
  <Slides>39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Data Visualization 201: Infographic Design &amp; Data Mapping</vt:lpstr>
      <vt:lpstr>PowerPoint Presentation</vt:lpstr>
      <vt:lpstr>Steps for Success</vt:lpstr>
      <vt:lpstr>Summer Reading Survey</vt:lpstr>
      <vt:lpstr>Steps for Success</vt:lpstr>
      <vt:lpstr>Goals and Audience</vt:lpstr>
      <vt:lpstr>Goals and Audience</vt:lpstr>
      <vt:lpstr>Steps for Success</vt:lpstr>
      <vt:lpstr>What’s the story?</vt:lpstr>
      <vt:lpstr>What’s the story?</vt:lpstr>
      <vt:lpstr>What’s the story?</vt:lpstr>
      <vt:lpstr>What’s the story?</vt:lpstr>
      <vt:lpstr>What’s the story?</vt:lpstr>
      <vt:lpstr>What’s the story?</vt:lpstr>
      <vt:lpstr>Steps for Success</vt:lpstr>
      <vt:lpstr>PowerPoint Presentation</vt:lpstr>
      <vt:lpstr>Design, Refine, Repurpose</vt:lpstr>
      <vt:lpstr>PowerPoint Presentation</vt:lpstr>
      <vt:lpstr>PowerPoint Presentation</vt:lpstr>
      <vt:lpstr>PowerPoint Presentation</vt:lpstr>
      <vt:lpstr>PowerPoint Presentation</vt:lpstr>
      <vt:lpstr>Steps for Success</vt:lpstr>
      <vt:lpstr>PowerPoint Presentation</vt:lpstr>
      <vt:lpstr>PowerPoint Presentation</vt:lpstr>
      <vt:lpstr>PowerPoint Presentation</vt:lpstr>
      <vt:lpstr>One Book 4 Colorado</vt:lpstr>
      <vt:lpstr>One Book 4 Colorado</vt:lpstr>
      <vt:lpstr>One Book 4 Colorado</vt:lpstr>
      <vt:lpstr>Piktochart</vt:lpstr>
      <vt:lpstr>Piktochart</vt:lpstr>
      <vt:lpstr>PowerPoint</vt:lpstr>
      <vt:lpstr>PowerPoint Presentation</vt:lpstr>
      <vt:lpstr>Scenario</vt:lpstr>
      <vt:lpstr>Where we were</vt:lpstr>
      <vt:lpstr>One simple question</vt:lpstr>
      <vt:lpstr>PowerPoint Presentation</vt:lpstr>
      <vt:lpstr>PowerPoint Presentation</vt:lpstr>
      <vt:lpstr>PowerPoint Presentation</vt:lpstr>
      <vt:lpstr>PowerPoint Presentation</vt:lpstr>
    </vt:vector>
  </TitlesOfParts>
  <Company>CDE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Hofschire, Linda</dc:creator>
  <cp:lastModifiedBy>Hofschire, Linda</cp:lastModifiedBy>
  <cp:revision>58</cp:revision>
  <dcterms:created xsi:type="dcterms:W3CDTF">2015-06-03T19:55:13Z</dcterms:created>
  <dcterms:modified xsi:type="dcterms:W3CDTF">2015-07-30T07:04:22Z</dcterms:modified>
</cp:coreProperties>
</file>