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2" r:id="rId2"/>
    <p:sldId id="257" r:id="rId3"/>
    <p:sldId id="274" r:id="rId4"/>
    <p:sldId id="275" r:id="rId5"/>
    <p:sldId id="268" r:id="rId6"/>
    <p:sldId id="269" r:id="rId7"/>
    <p:sldId id="270" r:id="rId8"/>
    <p:sldId id="273" r:id="rId9"/>
    <p:sldId id="264" r:id="rId10"/>
    <p:sldId id="276" r:id="rId11"/>
    <p:sldId id="265" r:id="rId12"/>
    <p:sldId id="271" r:id="rId13"/>
    <p:sldId id="266" r:id="rId14"/>
    <p:sldId id="267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8BC9"/>
    <a:srgbClr val="EF7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 autoAdjust="0"/>
  </p:normalViewPr>
  <p:slideViewPr>
    <p:cSldViewPr snapToGrid="0">
      <p:cViewPr varScale="1">
        <p:scale>
          <a:sx n="123" d="100"/>
          <a:sy n="123" d="100"/>
        </p:scale>
        <p:origin x="111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2E894-E0CE-40CF-8CA0-23F05C6E40C6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3E97E-4890-4915-A7C2-F3D207C52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8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80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 me if you didn’t receive the welcome email with your login information. </a:t>
            </a:r>
          </a:p>
          <a:p>
            <a:endParaRPr lang="en-US" dirty="0"/>
          </a:p>
          <a:p>
            <a:r>
              <a:rPr lang="en-US" dirty="0"/>
              <a:t>This page also has some links to 2022 canned reports, which we will update for 2023 once we have the information in the system.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95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 me if you didn’t receive the welcome email with your login information. </a:t>
            </a:r>
          </a:p>
          <a:p>
            <a:endParaRPr lang="en-US" dirty="0"/>
          </a:p>
          <a:p>
            <a:r>
              <a:rPr lang="en-US" dirty="0"/>
              <a:t>This page also has some links to 2022 canned reports, which we will update for 2023 once we have the information in the system.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32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 me if you didn’t receive the welcome email with your login information. </a:t>
            </a:r>
          </a:p>
          <a:p>
            <a:endParaRPr lang="en-US" dirty="0"/>
          </a:p>
          <a:p>
            <a:r>
              <a:rPr lang="en-US" dirty="0"/>
              <a:t>This page also has some links to 2022 canned reports, which we will update for 2023 once we have the information in the system.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55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675238"/>
            <a:ext cx="9144000" cy="218276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488BC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239"/>
            <a:ext cx="7772400" cy="1216589"/>
          </a:xfrm>
        </p:spPr>
        <p:txBody>
          <a:bodyPr anchor="t" anchorCtr="0">
            <a:normAutofit/>
          </a:bodyPr>
          <a:lstStyle>
            <a:lvl1pPr algn="ctr">
              <a:defRPr sz="3600"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73444"/>
            <a:ext cx="7772400" cy="10659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37" y="632706"/>
            <a:ext cx="2821173" cy="176273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85800" y="2772696"/>
            <a:ext cx="7801897" cy="0"/>
          </a:xfrm>
          <a:prstGeom prst="line">
            <a:avLst/>
          </a:prstGeom>
          <a:ln w="19050">
            <a:solidFill>
              <a:srgbClr val="488B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471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0389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97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8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1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4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7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3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8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45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2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20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5193" y="6360652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64" r:id="rId9"/>
    <p:sldLayoutId id="2147483666" r:id="rId10"/>
    <p:sldLayoutId id="2147483667" r:id="rId11"/>
    <p:sldLayoutId id="2147483668" r:id="rId12"/>
    <p:sldLayoutId id="214748366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hyperlink" Target="https://survey.alchemer.com/s3/7416241/brammer-c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ontana.edu/gilpin/research/2023ModernLibrariesSubmission.pdf" TargetMode="External"/><Relationship Id="rId3" Type="http://schemas.openxmlformats.org/officeDocument/2006/relationships/hyperlink" Target="https://www.cde.state.co.us/cdelib/librarylaw/Contents" TargetMode="External"/><Relationship Id="rId7" Type="http://schemas.openxmlformats.org/officeDocument/2006/relationships/hyperlink" Target="https://www.imls.gov/publications/research-brief-access-public-library-services-and-materials-during-first-nine-months" TargetMode="Externa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brarybenchmark.org/" TargetMode="External"/><Relationship Id="rId11" Type="http://schemas.openxmlformats.org/officeDocument/2006/relationships/hyperlink" Target="https://www.ncbi.nlm.nih.gov/pmc/articles/PMC6572033/" TargetMode="External"/><Relationship Id="rId5" Type="http://schemas.openxmlformats.org/officeDocument/2006/relationships/hyperlink" Target="https://www.lrs.org/data-tools/public-libraries/annual-statistics/" TargetMode="External"/><Relationship Id="rId10" Type="http://schemas.openxmlformats.org/officeDocument/2006/relationships/hyperlink" Target="https://ncil.spacescience.org/images/papers/Final_Mapping%20the%20Impact%20of%20Public%20Library%20Programming%20on%20Youth%20in%20the%20Mountain%20West.pdf" TargetMode="External"/><Relationship Id="rId4" Type="http://schemas.openxmlformats.org/officeDocument/2006/relationships/hyperlink" Target="https://www.imls.gov/search-compare" TargetMode="External"/><Relationship Id="rId9" Type="http://schemas.openxmlformats.org/officeDocument/2006/relationships/hyperlink" Target="https://www.montana.edu/gilpin/research/householdsdemandforpubliclibraries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forms.microsoft.com/r/pL2nubEam3?origin=lprLin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public.tableau.com/app/profile/dana.petersen/viz/PLARCompletionStatus/Progres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lorado.countingopinions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hyperlink" Target="mailto:COLORADO@countingopinions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743102"/>
          </a:xfrm>
        </p:spPr>
        <p:txBody>
          <a:bodyPr>
            <a:normAutofit fontScale="90000"/>
          </a:bodyPr>
          <a:lstStyle/>
          <a:p>
            <a:r>
              <a:rPr lang="en-US" dirty="0"/>
              <a:t>Public Library Annual Report 2023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4843" y="6427018"/>
            <a:ext cx="20574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9AF1A1C-FF8E-0BE4-54B2-AC665C27AA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2"/>
          <a:stretch/>
        </p:blipFill>
        <p:spPr>
          <a:xfrm>
            <a:off x="6073629" y="6172145"/>
            <a:ext cx="1585520" cy="509745"/>
          </a:xfrm>
          <a:prstGeom prst="rect">
            <a:avLst/>
          </a:prstGeom>
        </p:spPr>
      </p:pic>
      <p:pic>
        <p:nvPicPr>
          <p:cNvPr id="15" name="Picture 14" descr="A black and white logo&#10;&#10;Description automatically generated">
            <a:extLst>
              <a:ext uri="{FF2B5EF4-FFF2-40B4-BE49-F238E27FC236}">
                <a16:creationId xmlns:a16="http://schemas.microsoft.com/office/drawing/2014/main" id="{F0DFA9F5-98EF-0C1D-5069-3B3233643A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044" y="6049041"/>
            <a:ext cx="2002667" cy="74310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724AD8C-42B7-C690-229E-EA8EF3325751}"/>
              </a:ext>
            </a:extLst>
          </p:cNvPr>
          <p:cNvSpPr txBox="1"/>
          <p:nvPr/>
        </p:nvSpPr>
        <p:spPr>
          <a:xfrm>
            <a:off x="3724712" y="3590488"/>
            <a:ext cx="39344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Charissa Brammer</a:t>
            </a:r>
          </a:p>
          <a:p>
            <a:r>
              <a:rPr lang="en-US" dirty="0">
                <a:solidFill>
                  <a:schemeClr val="bg1"/>
                </a:solidFill>
              </a:rPr>
              <a:t>Dana Petersen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Library Research Service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82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18D2A-9BE9-DB6F-3134-3255258C3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Printing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B6D3F3A3-45A1-B710-8E94-52B87277B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85" y="1493088"/>
            <a:ext cx="7886700" cy="114444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B5777-56BA-AAA8-0C30-3F8394450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8FDEBC7-8A35-7901-11F7-77C99CFF6C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2"/>
          <a:stretch/>
        </p:blipFill>
        <p:spPr>
          <a:xfrm>
            <a:off x="6082018" y="6172145"/>
            <a:ext cx="1585520" cy="50974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DEBECD0-6092-31D8-80C4-BAB24F2D809B}"/>
              </a:ext>
            </a:extLst>
          </p:cNvPr>
          <p:cNvSpPr/>
          <p:nvPr/>
        </p:nvSpPr>
        <p:spPr>
          <a:xfrm>
            <a:off x="6765134" y="1493088"/>
            <a:ext cx="631307" cy="43395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0622BE-A6AE-DEB6-D14E-A8FC9E06C10C}"/>
              </a:ext>
            </a:extLst>
          </p:cNvPr>
          <p:cNvSpPr/>
          <p:nvPr/>
        </p:nvSpPr>
        <p:spPr>
          <a:xfrm>
            <a:off x="5044699" y="1924543"/>
            <a:ext cx="1036324" cy="67667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C3BF8BD3-3622-E92A-3DB2-DB62E66C1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79" y="2936779"/>
            <a:ext cx="5149062" cy="3558219"/>
          </a:xfrm>
          <a:prstGeom prst="rect">
            <a:avLst/>
          </a:prstGeom>
        </p:spPr>
      </p:pic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F8C2EC7D-F67A-E16B-C791-18953981899A}"/>
              </a:ext>
            </a:extLst>
          </p:cNvPr>
          <p:cNvSpPr/>
          <p:nvPr/>
        </p:nvSpPr>
        <p:spPr>
          <a:xfrm>
            <a:off x="2472222" y="2818679"/>
            <a:ext cx="1627806" cy="1220642"/>
          </a:xfrm>
          <a:prstGeom prst="star5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37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F68BF-D2D4-4288-2ADC-2F311A66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Data Entry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7979C09C-47C4-463F-2A01-19BC267E1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61" y="1705477"/>
            <a:ext cx="7886700" cy="117241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7A6AE-B1A1-74EA-139B-BCA05127D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80FC55C-5403-1B92-2930-4A71D9D160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2"/>
          <a:stretch/>
        </p:blipFill>
        <p:spPr>
          <a:xfrm>
            <a:off x="6082018" y="6172145"/>
            <a:ext cx="1585520" cy="5097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AE776B-5825-A3E9-8728-46B1743C8645}"/>
              </a:ext>
            </a:extLst>
          </p:cNvPr>
          <p:cNvSpPr txBox="1"/>
          <p:nvPr/>
        </p:nvSpPr>
        <p:spPr>
          <a:xfrm>
            <a:off x="544761" y="2988571"/>
            <a:ext cx="750028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1.24  Yes = 1 added to total</a:t>
            </a:r>
          </a:p>
          <a:p>
            <a:endParaRPr lang="en-US" dirty="0"/>
          </a:p>
          <a:p>
            <a:r>
              <a:rPr lang="en-US" dirty="0"/>
              <a:t>If a library has 27 branches and one central library, enter </a:t>
            </a:r>
          </a:p>
          <a:p>
            <a:r>
              <a:rPr lang="en-US" dirty="0"/>
              <a:t>1.24 Yes </a:t>
            </a:r>
          </a:p>
          <a:p>
            <a:r>
              <a:rPr lang="en-US" dirty="0"/>
              <a:t>1.25 26</a:t>
            </a:r>
          </a:p>
          <a:p>
            <a:endParaRPr lang="en-US" dirty="0"/>
          </a:p>
          <a:p>
            <a:r>
              <a:rPr lang="en-US" dirty="0"/>
              <a:t>If a library has two co-equal branches (none of them are central libraries) </a:t>
            </a:r>
          </a:p>
          <a:p>
            <a:r>
              <a:rPr lang="en-US" dirty="0"/>
              <a:t>1.24 No</a:t>
            </a:r>
          </a:p>
          <a:p>
            <a:r>
              <a:rPr lang="en-US" dirty="0"/>
              <a:t>1.25 2</a:t>
            </a:r>
          </a:p>
          <a:p>
            <a:endParaRPr lang="en-US" dirty="0"/>
          </a:p>
          <a:p>
            <a:r>
              <a:rPr lang="en-US" dirty="0"/>
              <a:t>If a library has one location</a:t>
            </a:r>
          </a:p>
          <a:p>
            <a:r>
              <a:rPr lang="en-US" dirty="0"/>
              <a:t>1.24 Yes</a:t>
            </a:r>
          </a:p>
          <a:p>
            <a:r>
              <a:rPr lang="en-US" dirty="0"/>
              <a:t>1.25 0</a:t>
            </a:r>
          </a:p>
        </p:txBody>
      </p:sp>
    </p:spTree>
    <p:extLst>
      <p:ext uri="{BB962C8B-B14F-4D97-AF65-F5344CB8AC3E}">
        <p14:creationId xmlns:p14="http://schemas.microsoft.com/office/powerpoint/2010/main" val="1900515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C3867-6252-A0EC-48B6-06FD224F7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Programming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A1DF9-7D5D-3C2A-740F-B6F14CAF2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Live/Synchronous</a:t>
            </a:r>
          </a:p>
          <a:p>
            <a:pPr lvl="1"/>
            <a:r>
              <a:rPr lang="en-US" dirty="0"/>
              <a:t>Programming in the library (onsite)</a:t>
            </a:r>
          </a:p>
          <a:p>
            <a:pPr lvl="1"/>
            <a:r>
              <a:rPr lang="en-US" dirty="0"/>
              <a:t>Programming outside the library (offsite)</a:t>
            </a:r>
          </a:p>
          <a:p>
            <a:pPr lvl="1"/>
            <a:r>
              <a:rPr lang="en-US" dirty="0"/>
              <a:t>Live virtual programming</a:t>
            </a:r>
          </a:p>
          <a:p>
            <a:r>
              <a:rPr lang="en-US" dirty="0"/>
              <a:t>Asynchronous </a:t>
            </a:r>
          </a:p>
          <a:p>
            <a:pPr lvl="1"/>
            <a:r>
              <a:rPr lang="en-US" dirty="0"/>
              <a:t>Recorded virtual programming</a:t>
            </a:r>
          </a:p>
          <a:p>
            <a:r>
              <a:rPr lang="en-US" dirty="0"/>
              <a:t>Outreach</a:t>
            </a:r>
          </a:p>
          <a:p>
            <a:pPr lvl="1"/>
            <a:r>
              <a:rPr lang="en-US" dirty="0"/>
              <a:t>This is for events that introduce people to the library but aren’t programs, like tabling at a basketball game or participating in a farmer’s market.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2589D-FC4B-8FD6-26F4-A604BEA46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3BCFAD6-FA4E-9F3C-8E92-8E4EE827A9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2"/>
          <a:stretch/>
        </p:blipFill>
        <p:spPr>
          <a:xfrm>
            <a:off x="6082018" y="6172145"/>
            <a:ext cx="1585520" cy="50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00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C3867-6252-A0EC-48B6-06FD224F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93" y="254514"/>
            <a:ext cx="7422345" cy="756418"/>
          </a:xfrm>
        </p:spPr>
        <p:txBody>
          <a:bodyPr>
            <a:noAutofit/>
          </a:bodyPr>
          <a:lstStyle/>
          <a:p>
            <a:r>
              <a:rPr lang="en-US" sz="4000" dirty="0"/>
              <a:t>What’s new in 2023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A1DF9-7D5D-3C2A-740F-B6F14CAF2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Removed Questions</a:t>
            </a:r>
          </a:p>
          <a:p>
            <a:pPr lvl="1"/>
            <a:r>
              <a:rPr lang="en-US" dirty="0"/>
              <a:t>CV 1-11 COVID-19 questions</a:t>
            </a:r>
          </a:p>
          <a:p>
            <a:pPr lvl="1"/>
            <a:r>
              <a:rPr lang="en-US" dirty="0"/>
              <a:t>2.10 Number of AWE early literacy stations</a:t>
            </a:r>
          </a:p>
          <a:p>
            <a:pPr lvl="1"/>
            <a:r>
              <a:rPr lang="en-US" dirty="0"/>
              <a:t>2.9 Number of public computers with access to commercial databases</a:t>
            </a:r>
          </a:p>
          <a:p>
            <a:pPr lvl="1"/>
            <a:r>
              <a:rPr lang="en-US" dirty="0"/>
              <a:t>2.3 Number of weeks that no computers were available for public use</a:t>
            </a:r>
          </a:p>
          <a:p>
            <a:pPr lvl="1"/>
            <a:r>
              <a:rPr lang="en-US" dirty="0"/>
              <a:t>2.4 If you library had to limit the number of computers available for public use during part of [year], what was the lowest number of computers available</a:t>
            </a:r>
          </a:p>
          <a:p>
            <a:r>
              <a:rPr lang="en-US" dirty="0"/>
              <a:t>Changed questions</a:t>
            </a:r>
          </a:p>
          <a:p>
            <a:pPr lvl="1"/>
            <a:r>
              <a:rPr lang="en-US" dirty="0"/>
              <a:t>Updated the way that public service hours are calculated, using the total of hours for Outlets to add up automatically to the Public Service Hours for the system.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2589D-FC4B-8FD6-26F4-A604BEA46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3BCFAD6-FA4E-9F3C-8E92-8E4EE827A9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2"/>
          <a:stretch/>
        </p:blipFill>
        <p:spPr>
          <a:xfrm>
            <a:off x="6082018" y="6172145"/>
            <a:ext cx="1585520" cy="50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56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60-A36E-B74E-B422-3C8C1B777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the 2023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C5CD-1C18-4A4B-D849-1A3DAE2EE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Added </a:t>
            </a:r>
          </a:p>
          <a:p>
            <a:pPr lvl="1"/>
            <a:r>
              <a:rPr lang="en-US" dirty="0"/>
              <a:t>15.21 How many study rooms does this outlet have that are available for public use?</a:t>
            </a:r>
          </a:p>
          <a:p>
            <a:pPr lvl="2"/>
            <a:r>
              <a:rPr lang="en-US" dirty="0"/>
              <a:t>15.21a Study room(s) use</a:t>
            </a:r>
          </a:p>
          <a:p>
            <a:pPr lvl="1"/>
            <a:r>
              <a:rPr lang="en-US" dirty="0"/>
              <a:t>17.1 Do you have positions at your library that require the person in the position to be able to communicate in languages other than English?</a:t>
            </a:r>
          </a:p>
          <a:p>
            <a:pPr lvl="2"/>
            <a:r>
              <a:rPr lang="en-US" dirty="0"/>
              <a:t>If yes, how many?</a:t>
            </a:r>
          </a:p>
          <a:p>
            <a:pPr lvl="2"/>
            <a:r>
              <a:rPr lang="en-US" dirty="0"/>
              <a:t>If yes, which languages?</a:t>
            </a:r>
          </a:p>
          <a:p>
            <a:pPr lvl="1"/>
            <a:r>
              <a:rPr lang="en-US" dirty="0"/>
              <a:t>17.2  Do you have multilingual people on staff using languages other than English to help patrons, but that is not an official part of their job?</a:t>
            </a:r>
          </a:p>
          <a:p>
            <a:pPr lvl="2"/>
            <a:r>
              <a:rPr lang="en-US" dirty="0"/>
              <a:t>If yes, how many?</a:t>
            </a:r>
          </a:p>
          <a:p>
            <a:pPr lvl="2"/>
            <a:r>
              <a:rPr lang="en-US" dirty="0"/>
              <a:t>If yes, which languages?</a:t>
            </a:r>
          </a:p>
          <a:p>
            <a:pPr lvl="1"/>
            <a:r>
              <a:rPr lang="en-US" dirty="0"/>
              <a:t>17.3 Does your library offer programs in a language other than English?</a:t>
            </a:r>
          </a:p>
          <a:p>
            <a:pPr lvl="2"/>
            <a:r>
              <a:rPr lang="en-US" dirty="0"/>
              <a:t>If yes, which languages?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A67D4-18F2-0855-F59B-D489B5665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B52101A-D98B-CDF2-83C0-95154A5DF2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2"/>
          <a:stretch/>
        </p:blipFill>
        <p:spPr>
          <a:xfrm>
            <a:off x="6082018" y="6172145"/>
            <a:ext cx="1585520" cy="50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40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Thank you!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20791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Please take our survey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C5720A1-5E7D-B3F5-6FF6-301D2E6CCB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2"/>
          <a:stretch/>
        </p:blipFill>
        <p:spPr>
          <a:xfrm>
            <a:off x="6073629" y="6172145"/>
            <a:ext cx="1585520" cy="50974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FD1DD74-443A-4790-581A-4DE658EC7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45" y="1994221"/>
            <a:ext cx="3145553" cy="314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D2EBEF-998F-142B-7286-07D2A746E156}"/>
              </a:ext>
            </a:extLst>
          </p:cNvPr>
          <p:cNvSpPr txBox="1"/>
          <p:nvPr/>
        </p:nvSpPr>
        <p:spPr>
          <a:xfrm>
            <a:off x="-278410" y="5036034"/>
            <a:ext cx="7129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>
                <a:hlinkClick r:id="rId4"/>
              </a:rPr>
              <a:t>https://survey.alchemer.com/s3/7416241/brammer-c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885111A-6CA0-B499-6690-D5C7E268C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629" y="4122317"/>
            <a:ext cx="1813643" cy="82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971E4B-3F6C-5285-8B92-58C907A1F6B7}"/>
              </a:ext>
            </a:extLst>
          </p:cNvPr>
          <p:cNvSpPr txBox="1"/>
          <p:nvPr/>
        </p:nvSpPr>
        <p:spPr>
          <a:xfrm>
            <a:off x="6073629" y="5032168"/>
            <a:ext cx="255613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343A40"/>
                </a:solidFill>
                <a:effectLst/>
                <a:latin typeface="Open Sans" panose="020B0606030504020204" pitchFamily="34" charset="0"/>
              </a:rPr>
              <a:t>This project was made possible in part by the Institute of Museum and Library Services</a:t>
            </a:r>
            <a:endParaRPr lang="en-US" sz="1000" dirty="0"/>
          </a:p>
        </p:txBody>
      </p:sp>
      <p:pic>
        <p:nvPicPr>
          <p:cNvPr id="16" name="Picture 15" descr="A logo with a white letter and blue and green text&#10;&#10;Description automatically generated">
            <a:extLst>
              <a:ext uri="{FF2B5EF4-FFF2-40B4-BE49-F238E27FC236}">
                <a16:creationId xmlns:a16="http://schemas.microsoft.com/office/drawing/2014/main" id="{D60E13D0-2C1E-E139-3110-4B3F5677CC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629" y="3076113"/>
            <a:ext cx="2322581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28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8578296" cy="756418"/>
          </a:xfrm>
        </p:spPr>
        <p:txBody>
          <a:bodyPr>
            <a:noAutofit/>
          </a:bodyPr>
          <a:lstStyle/>
          <a:p>
            <a:r>
              <a:rPr lang="en-US" sz="3200" dirty="0"/>
              <a:t>Why is the Public Library Annual Report Important?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Fulfills statutory requirements in </a:t>
            </a:r>
            <a:r>
              <a:rPr lang="en-US" dirty="0">
                <a:hlinkClick r:id="rId3"/>
              </a:rPr>
              <a:t>Library Law </a:t>
            </a:r>
            <a:r>
              <a:rPr lang="en-US" dirty="0"/>
              <a:t>for reporting</a:t>
            </a:r>
          </a:p>
          <a:p>
            <a:r>
              <a:rPr lang="en-US" dirty="0"/>
              <a:t>Gives important information to library leadership and your communities</a:t>
            </a:r>
          </a:p>
          <a:p>
            <a:r>
              <a:rPr lang="en-US" dirty="0"/>
              <a:t>Colorado Public Library Standards support</a:t>
            </a:r>
          </a:p>
          <a:p>
            <a:r>
              <a:rPr lang="en-US" dirty="0"/>
              <a:t>Adds to Public Library Data </a:t>
            </a:r>
          </a:p>
          <a:p>
            <a:pPr lvl="1"/>
            <a:r>
              <a:rPr lang="en-US" dirty="0">
                <a:hlinkClick r:id="rId4"/>
              </a:rPr>
              <a:t>Library Search and Compare </a:t>
            </a:r>
            <a:r>
              <a:rPr lang="en-US" dirty="0"/>
              <a:t>(IMLS)</a:t>
            </a:r>
          </a:p>
          <a:p>
            <a:pPr lvl="1"/>
            <a:r>
              <a:rPr lang="en-US" dirty="0">
                <a:hlinkClick r:id="rId5"/>
              </a:rPr>
              <a:t>Colorado Library data </a:t>
            </a:r>
            <a:r>
              <a:rPr lang="en-US" dirty="0"/>
              <a:t>(since 1997!)</a:t>
            </a:r>
          </a:p>
          <a:p>
            <a:pPr lvl="1"/>
            <a:r>
              <a:rPr lang="en-US" dirty="0">
                <a:hlinkClick r:id="rId6"/>
              </a:rPr>
              <a:t>PLA Benchmark </a:t>
            </a:r>
            <a:endParaRPr lang="en-US" dirty="0"/>
          </a:p>
          <a:p>
            <a:pPr lvl="1"/>
            <a:r>
              <a:rPr lang="en-US" dirty="0"/>
              <a:t>Research across disciplines</a:t>
            </a:r>
          </a:p>
          <a:p>
            <a:pPr lvl="2">
              <a:lnSpc>
                <a:spcPct val="120000"/>
              </a:lnSpc>
            </a:pPr>
            <a:r>
              <a:rPr lang="en-US" dirty="0">
                <a:hlinkClick r:id="rId7"/>
              </a:rPr>
              <a:t>IMLS Research Brief: Access to Public Library Services and Materials During the First Nine Months of the COVID-19 Pandemic</a:t>
            </a:r>
            <a:endParaRPr lang="en-US" dirty="0"/>
          </a:p>
          <a:p>
            <a:pPr lvl="2">
              <a:lnSpc>
                <a:spcPct val="120000"/>
              </a:lnSpc>
            </a:pPr>
            <a:r>
              <a:rPr lang="en-US" dirty="0">
                <a:hlinkClick r:id="rId8"/>
              </a:rPr>
              <a:t>The Returns to Public Library Investment </a:t>
            </a:r>
            <a:r>
              <a:rPr lang="en-US" dirty="0"/>
              <a:t>(2023) Gilpin, et al.</a:t>
            </a:r>
          </a:p>
          <a:p>
            <a:pPr lvl="2">
              <a:lnSpc>
                <a:spcPct val="120000"/>
              </a:lnSpc>
            </a:pPr>
            <a:r>
              <a:rPr lang="en-US" dirty="0">
                <a:hlinkClick r:id="rId9"/>
              </a:rPr>
              <a:t>Households’ Demand for Public Libraries </a:t>
            </a:r>
            <a:r>
              <a:rPr lang="en-US" dirty="0"/>
              <a:t>(2020) Gilpin &amp; </a:t>
            </a:r>
            <a:r>
              <a:rPr lang="en-US" dirty="0" err="1"/>
              <a:t>Bekkerman</a:t>
            </a:r>
            <a:endParaRPr lang="en-US" dirty="0"/>
          </a:p>
          <a:p>
            <a:pPr lvl="2">
              <a:lnSpc>
                <a:spcPct val="120000"/>
              </a:lnSpc>
            </a:pPr>
            <a:r>
              <a:rPr lang="en-US" dirty="0">
                <a:hlinkClick r:id="rId10"/>
              </a:rPr>
              <a:t>Mapping the Impact of Public Library Programming on Youth in the Mountain West </a:t>
            </a:r>
            <a:r>
              <a:rPr lang="en-US" dirty="0"/>
              <a:t>(2022) Mitchell, B. </a:t>
            </a:r>
          </a:p>
          <a:p>
            <a:pPr lvl="2">
              <a:lnSpc>
                <a:spcPct val="120000"/>
              </a:lnSpc>
            </a:pPr>
            <a:r>
              <a:rPr lang="en-US" dirty="0">
                <a:hlinkClick r:id="rId11"/>
              </a:rPr>
              <a:t>Public Libraries and Walkable Neighborhoods </a:t>
            </a:r>
            <a:r>
              <a:rPr lang="en-US" dirty="0"/>
              <a:t>(2019) </a:t>
            </a:r>
            <a:r>
              <a:rPr lang="en-US" dirty="0" err="1"/>
              <a:t>Lenstra</a:t>
            </a:r>
            <a:r>
              <a:rPr lang="en-US" dirty="0"/>
              <a:t> &amp; Carlos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C5720A1-5E7D-B3F5-6FF6-301D2E6CCB2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2"/>
          <a:stretch/>
        </p:blipFill>
        <p:spPr>
          <a:xfrm>
            <a:off x="6073629" y="6172145"/>
            <a:ext cx="1585520" cy="50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7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42B4E-D9B4-ED5F-5AB0-F43D31271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93" y="254514"/>
            <a:ext cx="8898807" cy="756418"/>
          </a:xfrm>
        </p:spPr>
        <p:txBody>
          <a:bodyPr>
            <a:noAutofit/>
          </a:bodyPr>
          <a:lstStyle/>
          <a:p>
            <a:r>
              <a:rPr lang="en-US" sz="4000" dirty="0"/>
              <a:t>Public Library Annual Report 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18BD0-B152-6105-B637-B7386D1A3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278BA16-FC62-82E7-4071-B7F8F0083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687" y="1437331"/>
            <a:ext cx="7886700" cy="464067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https://forms.microsoft.com/r/pL2nubEam3?origin=lprLink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5EAD7912-3DAD-723F-1CDD-8C31A9866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26" y="2248050"/>
            <a:ext cx="6182027" cy="4004461"/>
          </a:xfrm>
          <a:prstGeom prst="rect">
            <a:avLst/>
          </a:prstGeom>
        </p:spPr>
      </p:pic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1C037B6-BC8D-3DC3-3139-C18655E167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2"/>
          <a:stretch/>
        </p:blipFill>
        <p:spPr>
          <a:xfrm>
            <a:off x="6073629" y="6172145"/>
            <a:ext cx="1585520" cy="50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3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E3AB7-3AEC-32D6-EC9C-E255B98D7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New Status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285F5-2572-44BC-1D16-0807B0EF1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https://public.tableau.com/app/profile/dana.petersen/viz/PLARCompletionStatus/Progress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C46B7-411D-5D4E-46D5-0F673BDC3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63E98A5-D325-FE2C-7669-6BACF88DA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13" y="2174338"/>
            <a:ext cx="7561274" cy="438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34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9BAD-D235-5D3A-5BA1-EF6FE1B75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Login Screen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5C829-667E-E350-CE78-76848DDF4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https://colorado.countingopinions.com/</a:t>
            </a:r>
            <a:endParaRPr lang="en-US" dirty="0"/>
          </a:p>
          <a:p>
            <a:pPr lvl="1"/>
            <a:r>
              <a:rPr lang="en-US" dirty="0"/>
              <a:t>Username and password are in the welcome email from </a:t>
            </a:r>
            <a:r>
              <a:rPr lang="en-US" dirty="0">
                <a:hlinkClick r:id="rId4"/>
              </a:rPr>
              <a:t>COLORADO@countingopinions.com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154B-9470-E1C6-F870-84997945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3E5A8A9-1715-6A89-51BE-E2F57C2370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2"/>
          <a:stretch/>
        </p:blipFill>
        <p:spPr>
          <a:xfrm>
            <a:off x="6056851" y="6172145"/>
            <a:ext cx="1585520" cy="509745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38AE5A3F-549A-3A67-57A9-4258BA383C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06" y="2516652"/>
            <a:ext cx="8196044" cy="342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50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9BAD-D235-5D3A-5BA1-EF6FE1B75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Reports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5C829-667E-E350-CE78-76848DDF4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154B-9470-E1C6-F870-84997945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3E5A8A9-1715-6A89-51BE-E2F57C2370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2"/>
          <a:stretch/>
        </p:blipFill>
        <p:spPr>
          <a:xfrm>
            <a:off x="6056851" y="6172145"/>
            <a:ext cx="1585520" cy="509745"/>
          </a:xfrm>
          <a:prstGeom prst="rect">
            <a:avLst/>
          </a:prstGeom>
        </p:spPr>
      </p:pic>
      <p:pic>
        <p:nvPicPr>
          <p:cNvPr id="8" name="Picture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95D1801-0DAE-4F1D-6FBE-B54C6BE78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022" y="1237200"/>
            <a:ext cx="9144000" cy="44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98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9BAD-D235-5D3A-5BA1-EF6FE1B75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71" y="176110"/>
            <a:ext cx="6081865" cy="756418"/>
          </a:xfrm>
        </p:spPr>
        <p:txBody>
          <a:bodyPr>
            <a:normAutofit/>
          </a:bodyPr>
          <a:lstStyle/>
          <a:p>
            <a:r>
              <a:rPr lang="en-US" sz="4000" dirty="0"/>
              <a:t>Reports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5C829-667E-E350-CE78-76848DDF4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154B-9470-E1C6-F870-84997945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3E5A8A9-1715-6A89-51BE-E2F57C2370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2"/>
          <a:stretch/>
        </p:blipFill>
        <p:spPr>
          <a:xfrm>
            <a:off x="6056851" y="6172145"/>
            <a:ext cx="1585520" cy="5097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1C94AA-815B-8F4B-EB99-5FC2FC7E3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94609"/>
            <a:ext cx="9144000" cy="362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57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A4B77-5339-5B71-3D2C-DFD75D04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Data Entry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F3B3-4CF8-3B15-506A-904FB7337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do not have a value, please leave blank instead of entering a 0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57AE3-69A9-9320-21E2-2C49D0E4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77303EF-621E-2D5D-7B45-3D882D651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032"/>
            <a:ext cx="9144000" cy="424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46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64CD1-3DAC-1183-315A-BFED9F870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Data Entry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C0AF6-4220-C542-09BB-212D0FD1F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392497E-F970-007F-C550-EC91DE9454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2"/>
          <a:stretch/>
        </p:blipFill>
        <p:spPr>
          <a:xfrm>
            <a:off x="6073629" y="6172145"/>
            <a:ext cx="1585520" cy="509745"/>
          </a:xfrm>
          <a:prstGeom prst="rect">
            <a:avLst/>
          </a:prstGeom>
        </p:spPr>
      </p:pic>
      <p:pic>
        <p:nvPicPr>
          <p:cNvPr id="11" name="Content Placeholder 10" descr="A screenshot of a computer&#10;&#10;Description automatically generated">
            <a:extLst>
              <a:ext uri="{FF2B5EF4-FFF2-40B4-BE49-F238E27FC236}">
                <a16:creationId xmlns:a16="http://schemas.microsoft.com/office/drawing/2014/main" id="{A9AF3CFB-8C47-3AC0-AD2B-9F62774FE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15" y="1586996"/>
            <a:ext cx="7886700" cy="1960069"/>
          </a:xfrm>
          <a:solidFill>
            <a:schemeClr val="accent4">
              <a:lumMod val="20000"/>
              <a:lumOff val="80000"/>
            </a:schemeClr>
          </a:solidFill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99F9555-BA42-58A4-E966-98F7957B04D8}"/>
              </a:ext>
            </a:extLst>
          </p:cNvPr>
          <p:cNvCxnSpPr>
            <a:cxnSpLocks/>
          </p:cNvCxnSpPr>
          <p:nvPr/>
        </p:nvCxnSpPr>
        <p:spPr>
          <a:xfrm flipH="1">
            <a:off x="4446165" y="2567031"/>
            <a:ext cx="872455" cy="139017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5C6D671-6B96-DCBE-D330-8908EDAB2889}"/>
              </a:ext>
            </a:extLst>
          </p:cNvPr>
          <p:cNvCxnSpPr>
            <a:cxnSpLocks/>
          </p:cNvCxnSpPr>
          <p:nvPr/>
        </p:nvCxnSpPr>
        <p:spPr>
          <a:xfrm>
            <a:off x="5331203" y="2548617"/>
            <a:ext cx="2990676" cy="140858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C39ED87-7A7E-4E6E-D0AE-C471F81F3670}"/>
              </a:ext>
            </a:extLst>
          </p:cNvPr>
          <p:cNvCxnSpPr>
            <a:cxnSpLocks/>
          </p:cNvCxnSpPr>
          <p:nvPr/>
        </p:nvCxnSpPr>
        <p:spPr>
          <a:xfrm flipH="1">
            <a:off x="548954" y="2548617"/>
            <a:ext cx="466114" cy="140858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6DCED8B-E595-9B9B-A089-7E4A80565107}"/>
              </a:ext>
            </a:extLst>
          </p:cNvPr>
          <p:cNvCxnSpPr>
            <a:cxnSpLocks/>
          </p:cNvCxnSpPr>
          <p:nvPr/>
        </p:nvCxnSpPr>
        <p:spPr>
          <a:xfrm>
            <a:off x="1040235" y="2548617"/>
            <a:ext cx="3202735" cy="14407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751C24C-FF41-1503-0F6B-D4BDA3F3090D}"/>
              </a:ext>
            </a:extLst>
          </p:cNvPr>
          <p:cNvSpPr txBox="1"/>
          <p:nvPr/>
        </p:nvSpPr>
        <p:spPr>
          <a:xfrm>
            <a:off x="616066" y="5764681"/>
            <a:ext cx="312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“notes to future self”</a:t>
            </a:r>
          </a:p>
        </p:txBody>
      </p:sp>
      <p:pic>
        <p:nvPicPr>
          <p:cNvPr id="17" name="Picture 16" descr="A screenshot of a computer error&#10;&#10;Description automatically generated">
            <a:extLst>
              <a:ext uri="{FF2B5EF4-FFF2-40B4-BE49-F238E27FC236}">
                <a16:creationId xmlns:a16="http://schemas.microsoft.com/office/drawing/2014/main" id="{549E0741-899E-002D-B000-FBC3D9D16F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824" y="3957203"/>
            <a:ext cx="3989691" cy="16933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AC864A-F8A1-0A97-8CD9-C69AA7157B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36" y="3957203"/>
            <a:ext cx="3707934" cy="180747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9463A29-43E0-5AB6-812F-8E03E50BCA84}"/>
              </a:ext>
            </a:extLst>
          </p:cNvPr>
          <p:cNvSpPr txBox="1"/>
          <p:nvPr/>
        </p:nvSpPr>
        <p:spPr>
          <a:xfrm>
            <a:off x="4399824" y="5726669"/>
            <a:ext cx="312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“notes to Charissa”</a:t>
            </a:r>
          </a:p>
        </p:txBody>
      </p:sp>
    </p:spTree>
    <p:extLst>
      <p:ext uri="{BB962C8B-B14F-4D97-AF65-F5344CB8AC3E}">
        <p14:creationId xmlns:p14="http://schemas.microsoft.com/office/powerpoint/2010/main" val="1711406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4508</TotalTime>
  <Words>757</Words>
  <Application>Microsoft Office PowerPoint</Application>
  <PresentationFormat>On-screen Show (4:3)</PresentationFormat>
  <Paragraphs>110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Museo Slab 500</vt:lpstr>
      <vt:lpstr>Open Sans</vt:lpstr>
      <vt:lpstr>Office Theme</vt:lpstr>
      <vt:lpstr>Public Library Annual Report 2023  </vt:lpstr>
      <vt:lpstr>Why is the Public Library Annual Report Important? </vt:lpstr>
      <vt:lpstr>Public Library Annual Report Introduction</vt:lpstr>
      <vt:lpstr>New Status Dashboard</vt:lpstr>
      <vt:lpstr>Login Screen</vt:lpstr>
      <vt:lpstr>Reports  </vt:lpstr>
      <vt:lpstr>Reports </vt:lpstr>
      <vt:lpstr>Data Entry</vt:lpstr>
      <vt:lpstr>Data Entry</vt:lpstr>
      <vt:lpstr>Printing</vt:lpstr>
      <vt:lpstr>Data Entry</vt:lpstr>
      <vt:lpstr>Programming </vt:lpstr>
      <vt:lpstr>What’s new in 2023 collection</vt:lpstr>
      <vt:lpstr>What’s new in the 2023 collection</vt:lpstr>
      <vt:lpstr>Thank you! </vt:lpstr>
    </vt:vector>
  </TitlesOfParts>
  <Company>Colorado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Madorin, Acacia</dc:creator>
  <cp:lastModifiedBy>Brammer, Charissa</cp:lastModifiedBy>
  <cp:revision>20</cp:revision>
  <dcterms:created xsi:type="dcterms:W3CDTF">2019-06-25T17:30:52Z</dcterms:created>
  <dcterms:modified xsi:type="dcterms:W3CDTF">2024-02-15T21:07:40Z</dcterms:modified>
</cp:coreProperties>
</file>